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
      <p:font typeface="Barlow"/>
      <p:regular r:id="rId45"/>
      <p:bold r:id="rId46"/>
      <p:italic r:id="rId47"/>
      <p:boldItalic r:id="rId48"/>
    </p:embeddedFont>
    <p:embeddedFont>
      <p:font typeface="Calligraffitti"/>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D8CE38-416F-4109-AE55-CB757FD217D0}">
  <a:tblStyle styleId="{46D8CE38-416F-4109-AE55-CB757FD217D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000404CE-6DEC-48E4-9C47-175385E59457}"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B9C74A7A-F29E-4E22-830F-360299AE2B0E}"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5C2B911-35A5-4ACC-9A29-5FFC7731BB98}" styleName="Table_3">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42" Type="http://schemas.openxmlformats.org/officeDocument/2006/relationships/font" Target="fonts/HelveticaNeueLight-bold.fntdata"/><Relationship Id="rId41" Type="http://schemas.openxmlformats.org/officeDocument/2006/relationships/font" Target="fonts/HelveticaNeueLight-regular.fntdata"/><Relationship Id="rId44" Type="http://schemas.openxmlformats.org/officeDocument/2006/relationships/font" Target="fonts/HelveticaNeueLight-boldItalic.fntdata"/><Relationship Id="rId43" Type="http://schemas.openxmlformats.org/officeDocument/2006/relationships/font" Target="fonts/HelveticaNeueLight-italic.fntdata"/><Relationship Id="rId46" Type="http://schemas.openxmlformats.org/officeDocument/2006/relationships/font" Target="fonts/Barlow-bold.fntdata"/><Relationship Id="rId45" Type="http://schemas.openxmlformats.org/officeDocument/2006/relationships/font" Target="fonts/Barl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arlow-boldItalic.fntdata"/><Relationship Id="rId47" Type="http://schemas.openxmlformats.org/officeDocument/2006/relationships/font" Target="fonts/Barlow-italic.fntdata"/><Relationship Id="rId49" Type="http://schemas.openxmlformats.org/officeDocument/2006/relationships/font" Target="fonts/Calligraffitti-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HelveticaNeue-regular.fntdata"/><Relationship Id="rId36" Type="http://schemas.openxmlformats.org/officeDocument/2006/relationships/slide" Target="slides/slide30.xml"/><Relationship Id="rId39" Type="http://schemas.openxmlformats.org/officeDocument/2006/relationships/font" Target="fonts/HelveticaNeue-italic.fntdata"/><Relationship Id="rId38" Type="http://schemas.openxmlformats.org/officeDocument/2006/relationships/font" Target="fonts/HelveticaNeue-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3a8be81a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3a8be81a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3a8be81a9_0_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e3a8be81a9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3a8be81a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3a8be81a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3a8be81a9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3a8be81a9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3a8be81a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3a8be81a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3a8be81a9_0_5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e3a8be81a9_0_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3a8be81a9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e3a8be81a9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a8be81a9_0_5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e3a8be81a9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3a8be81a9_0_5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e3a8be81a9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3a8be81a9_0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e3a8be81a9_0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3a8be81a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3a8be81a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3a8be81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3a8be81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8be81a9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e3a8be81a9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3a8be81a9_0_5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e3a8be81a9_0_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3a8be81a9_0_6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e3a8be81a9_0_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3a8be81a9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3a8be81a9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3a8be81a9_0_6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e3a8be81a9_0_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3a8be81a9_0_6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e3a8be81a9_0_6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3a8be81a9_0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e3a8be81a9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3a8be81a9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3a8be81a9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e81a9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e81a9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3a8be81a9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3a8be81a9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3a8be81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3a8be81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3a8be81a9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3a8be81a9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3a8be81a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3a8be81a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3a8be81a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3a8be81a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000">
                <a:solidFill>
                  <a:schemeClr val="dk1"/>
                </a:solidFill>
                <a:latin typeface="Barlow"/>
                <a:ea typeface="Barlow"/>
                <a:cs typeface="Barlow"/>
                <a:sym typeface="Barlow"/>
              </a:rPr>
              <a:t>Cancer disease is characterized by the accumulation of somatic mutations in cells [ref]. These cells may acquire the stem-like cell property of rapidly growing and when they do it in mass, they form tumors. Discerning the nature of tumors can help in designing and selecting proper treatment strategies. For instance, a tumor can be defined as “hot” or “cold” depending on the immune cells composition of its microenvironment. Here we can appreciate this. We can see the great variability of the immune landscape measured in terms of leukocyte fraction, across tumors and different patients of the same tumor that participated in the Cancer Genome Atlas project. </a:t>
            </a:r>
            <a:endParaRPr sz="1000">
              <a:solidFill>
                <a:schemeClr val="dk1"/>
              </a:solidFill>
              <a:latin typeface="Barlow"/>
              <a:ea typeface="Barlow"/>
              <a:cs typeface="Barlow"/>
              <a:sym typeface="Barlow"/>
            </a:endParaRPr>
          </a:p>
          <a:p>
            <a:pPr indent="0" lvl="0" marL="0" rtl="0" algn="just">
              <a:lnSpc>
                <a:spcPct val="115000"/>
              </a:lnSpc>
              <a:spcBef>
                <a:spcPts val="0"/>
              </a:spcBef>
              <a:spcAft>
                <a:spcPts val="0"/>
              </a:spcAft>
              <a:buNone/>
            </a:pPr>
            <a:r>
              <a:t/>
            </a:r>
            <a:endParaRPr sz="1000">
              <a:solidFill>
                <a:schemeClr val="dk1"/>
              </a:solidFill>
              <a:latin typeface="Barlow"/>
              <a:ea typeface="Barlow"/>
              <a:cs typeface="Barlow"/>
              <a:sym typeface="Barlow"/>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latin typeface="Barlow"/>
              <a:ea typeface="Barlow"/>
              <a:cs typeface="Barlow"/>
              <a:sym typeface="Barlo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3a8be81a9_0_4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e3a8be81a9_0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3a8be81a9_0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e3a8be81a9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3a8be81a9_0_4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e3a8be81a9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3a8be81a9_0_4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e3a8be81a9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
        <p:nvSpPr>
          <p:cNvPr id="56" name="Google Shape;56;p13"/>
          <p:cNvSpPr txBox="1"/>
          <p:nvPr/>
        </p:nvSpPr>
        <p:spPr>
          <a:xfrm>
            <a:off x="672394" y="4845431"/>
            <a:ext cx="1920300" cy="15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p:cSld name="Separado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452744" y="2271396"/>
            <a:ext cx="8238600" cy="6009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0"/>
              </a:spcBef>
              <a:spcAft>
                <a:spcPts val="0"/>
              </a:spcAft>
              <a:buClr>
                <a:srgbClr val="124484"/>
              </a:buClr>
              <a:buSzPts val="30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9" name="Shape 59"/>
        <p:cNvGrpSpPr/>
        <p:nvPr/>
      </p:nvGrpSpPr>
      <p:grpSpPr>
        <a:xfrm>
          <a:off x="0" y="0"/>
          <a:ext cx="0" cy="0"/>
          <a:chOff x="0" y="0"/>
          <a:chExt cx="0" cy="0"/>
        </a:xfrm>
      </p:grpSpPr>
      <p:sp>
        <p:nvSpPr>
          <p:cNvPr id="60" name="Google Shape;60;p1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5"/>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62" name="Google Shape;62;p15"/>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5"/>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64" name="Google Shape;64;p15"/>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311708" y="2268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latin typeface="Helvetica Neue"/>
                <a:ea typeface="Helvetica Neue"/>
                <a:cs typeface="Helvetica Neue"/>
                <a:sym typeface="Helvetica Neue"/>
              </a:rPr>
              <a:t>Building PDBmapper </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73" name="Google Shape;73;p16"/>
          <p:cNvSpPr txBox="1"/>
          <p:nvPr>
            <p:ph idx="1" type="subTitle"/>
          </p:nvPr>
        </p:nvSpPr>
        <p:spPr>
          <a:xfrm>
            <a:off x="311700" y="3596125"/>
            <a:ext cx="8520600" cy="10704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latin typeface="Helvetica Neue"/>
                <a:ea typeface="Helvetica Neue"/>
                <a:cs typeface="Helvetica Neue"/>
                <a:sym typeface="Helvetica Neue"/>
              </a:rPr>
              <a:t>GM 11/03/2021</a:t>
            </a:r>
            <a:br>
              <a:rPr lang="es">
                <a:latin typeface="Helvetica Neue"/>
                <a:ea typeface="Helvetica Neue"/>
                <a:cs typeface="Helvetica Neue"/>
                <a:sym typeface="Helvetica Neue"/>
              </a:rPr>
            </a:br>
            <a:endParaRPr>
              <a:latin typeface="Helvetica Neue"/>
              <a:ea typeface="Helvetica Neue"/>
              <a:cs typeface="Helvetica Neue"/>
              <a:sym typeface="Helvetica Neue"/>
            </a:endParaRPr>
          </a:p>
          <a:p>
            <a:pPr indent="0" lvl="0" marL="0" rtl="0" algn="ctr">
              <a:spcBef>
                <a:spcPts val="0"/>
              </a:spcBef>
              <a:spcAft>
                <a:spcPts val="0"/>
              </a:spcAft>
              <a:buNone/>
            </a:pPr>
            <a:r>
              <a:rPr lang="es">
                <a:latin typeface="Helvetica Neue"/>
                <a:ea typeface="Helvetica Neue"/>
                <a:cs typeface="Helvetica Neue"/>
                <a:sym typeface="Helvetica Neue"/>
              </a:rPr>
              <a:t>Victoria Ruiz</a:t>
            </a:r>
            <a:endParaRPr>
              <a:latin typeface="Helvetica Neue"/>
              <a:ea typeface="Helvetica Neue"/>
              <a:cs typeface="Helvetica Neue"/>
              <a:sym typeface="Helvetica Neue"/>
            </a:endParaRPr>
          </a:p>
        </p:txBody>
      </p:sp>
      <p:pic>
        <p:nvPicPr>
          <p:cNvPr id="74" name="Google Shape;74;p16"/>
          <p:cNvPicPr preferRelativeResize="0"/>
          <p:nvPr/>
        </p:nvPicPr>
        <p:blipFill>
          <a:blip r:embed="rId3">
            <a:alphaModFix/>
          </a:blip>
          <a:stretch>
            <a:fillRect/>
          </a:stretch>
        </p:blipFill>
        <p:spPr>
          <a:xfrm>
            <a:off x="2372075" y="152388"/>
            <a:ext cx="4286250" cy="2409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p:nvPr/>
        </p:nvSpPr>
        <p:spPr>
          <a:xfrm>
            <a:off x="242207" y="1260239"/>
            <a:ext cx="8688300" cy="3231600"/>
          </a:xfrm>
          <a:prstGeom prst="flowChartAlternateProcess">
            <a:avLst/>
          </a:prstGeom>
          <a:gradFill>
            <a:gsLst>
              <a:gs pos="0">
                <a:srgbClr val="AFAFAF"/>
              </a:gs>
              <a:gs pos="50000">
                <a:schemeClr val="accent3"/>
              </a:gs>
              <a:gs pos="100000">
                <a:srgbClr val="919191"/>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6" name="Google Shape;146;p25"/>
          <p:cNvSpPr/>
          <p:nvPr/>
        </p:nvSpPr>
        <p:spPr>
          <a:xfrm>
            <a:off x="313903" y="1362291"/>
            <a:ext cx="3013800" cy="3007200"/>
          </a:xfrm>
          <a:prstGeom prst="flowChartAlternateProcess">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7" name="Google Shape;147;p25"/>
          <p:cNvSpPr/>
          <p:nvPr/>
        </p:nvSpPr>
        <p:spPr>
          <a:xfrm>
            <a:off x="3395528" y="1346635"/>
            <a:ext cx="2538600" cy="3007200"/>
          </a:xfrm>
          <a:prstGeom prst="flowChartAlternateProcess">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8" name="Google Shape;148;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i="0" lang="es" sz="3300" u="none" cap="none" strike="noStrike">
                <a:solidFill>
                  <a:schemeClr val="dk1"/>
                </a:solidFill>
                <a:latin typeface="Helvetica Neue"/>
                <a:ea typeface="Helvetica Neue"/>
                <a:cs typeface="Helvetica Neue"/>
                <a:sym typeface="Helvetica Neue"/>
              </a:rPr>
              <a:t>Why PDBmapper?</a:t>
            </a:r>
            <a:endParaRPr i="0" sz="3300" u="none" cap="none" strike="noStrike">
              <a:solidFill>
                <a:schemeClr val="dk1"/>
              </a:solidFill>
              <a:latin typeface="Helvetica Neue"/>
              <a:ea typeface="Helvetica Neue"/>
              <a:cs typeface="Helvetica Neue"/>
              <a:sym typeface="Helvetica Neue"/>
            </a:endParaRPr>
          </a:p>
          <a:p>
            <a:pPr indent="0" lvl="0" marL="0" marR="0" rtl="0" algn="l">
              <a:lnSpc>
                <a:spcPct val="90000"/>
              </a:lnSpc>
              <a:spcBef>
                <a:spcPts val="0"/>
              </a:spcBef>
              <a:spcAft>
                <a:spcPts val="0"/>
              </a:spcAft>
              <a:buClr>
                <a:schemeClr val="dk1"/>
              </a:buClr>
              <a:buSzPts val="3300"/>
              <a:buFont typeface="Calibri"/>
              <a:buNone/>
            </a:pPr>
            <a:r>
              <a:t/>
            </a:r>
            <a:endParaRPr i="0" sz="3300" u="none" cap="none" strike="noStrike">
              <a:solidFill>
                <a:schemeClr val="dk1"/>
              </a:solidFill>
              <a:latin typeface="Helvetica Neue"/>
              <a:ea typeface="Helvetica Neue"/>
              <a:cs typeface="Helvetica Neue"/>
              <a:sym typeface="Helvetica Neue"/>
            </a:endParaRPr>
          </a:p>
        </p:txBody>
      </p:sp>
      <p:grpSp>
        <p:nvGrpSpPr>
          <p:cNvPr id="149" name="Google Shape;149;p25"/>
          <p:cNvGrpSpPr/>
          <p:nvPr/>
        </p:nvGrpSpPr>
        <p:grpSpPr>
          <a:xfrm>
            <a:off x="357450" y="1971288"/>
            <a:ext cx="2850750" cy="1781775"/>
            <a:chOff x="0" y="373402"/>
            <a:chExt cx="3801000" cy="2375700"/>
          </a:xfrm>
        </p:grpSpPr>
        <p:sp>
          <p:nvSpPr>
            <p:cNvPr id="150" name="Google Shape;150;p25"/>
            <p:cNvSpPr/>
            <p:nvPr/>
          </p:nvSpPr>
          <p:spPr>
            <a:xfrm>
              <a:off x="0" y="373402"/>
              <a:ext cx="3801000" cy="2375700"/>
            </a:xfrm>
            <a:custGeom>
              <a:rect b="b" l="l" r="r" t="t"/>
              <a:pathLst>
                <a:path extrusionOk="0" h="120000" w="120000">
                  <a:moveTo>
                    <a:pt x="0" y="120000"/>
                  </a:moveTo>
                  <a:quadBezTo>
                    <a:pt x="20000" y="40000"/>
                    <a:pt x="101249" y="15000"/>
                  </a:quadBezTo>
                  <a:lnTo>
                    <a:pt x="100193" y="0"/>
                  </a:lnTo>
                  <a:lnTo>
                    <a:pt x="120000" y="24000"/>
                  </a:lnTo>
                  <a:lnTo>
                    <a:pt x="104418" y="60000"/>
                  </a:lnTo>
                  <a:lnTo>
                    <a:pt x="103362" y="45000"/>
                  </a:lnTo>
                  <a:quadBezTo>
                    <a:pt x="30000" y="55000"/>
                    <a:pt x="0" y="120000"/>
                  </a:quadBezTo>
                  <a:close/>
                </a:path>
              </a:pathLst>
            </a:custGeom>
            <a:solidFill>
              <a:srgbClr val="CCD3E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 name="Google Shape;151;p25"/>
            <p:cNvSpPr/>
            <p:nvPr/>
          </p:nvSpPr>
          <p:spPr>
            <a:xfrm>
              <a:off x="374391" y="2139884"/>
              <a:ext cx="87300" cy="87300"/>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 name="Google Shape;152;p25"/>
            <p:cNvSpPr/>
            <p:nvPr/>
          </p:nvSpPr>
          <p:spPr>
            <a:xfrm>
              <a:off x="418102" y="2183594"/>
              <a:ext cx="498000" cy="565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 name="Google Shape;153;p25"/>
            <p:cNvSpPr txBox="1"/>
            <p:nvPr/>
          </p:nvSpPr>
          <p:spPr>
            <a:xfrm>
              <a:off x="418102" y="2183594"/>
              <a:ext cx="498000" cy="565500"/>
            </a:xfrm>
            <a:prstGeom prst="rect">
              <a:avLst/>
            </a:prstGeom>
            <a:noFill/>
            <a:ln>
              <a:noFill/>
            </a:ln>
          </p:spPr>
          <p:txBody>
            <a:bodyPr anchorCtr="0" anchor="t" bIns="0" lIns="34725" spcFirstLastPara="1" rIns="0" wrap="square" tIns="0">
              <a:noAutofit/>
            </a:bodyPr>
            <a:lstStyle/>
            <a:p>
              <a:pPr indent="0" lvl="0" marL="0" marR="0" rtl="0" algn="l">
                <a:lnSpc>
                  <a:spcPct val="90000"/>
                </a:lnSpc>
                <a:spcBef>
                  <a:spcPts val="0"/>
                </a:spcBef>
                <a:spcAft>
                  <a:spcPts val="0"/>
                </a:spcAft>
                <a:buClr>
                  <a:schemeClr val="dk1"/>
                </a:buClr>
                <a:buSzPts val="700"/>
                <a:buFont typeface="Calibri"/>
                <a:buNone/>
              </a:pPr>
              <a:r>
                <a:rPr b="0" i="0" lang="es" sz="700" u="none" cap="none" strike="noStrike">
                  <a:solidFill>
                    <a:schemeClr val="dk1"/>
                  </a:solidFill>
                  <a:latin typeface="Calibri"/>
                  <a:ea typeface="Calibri"/>
                  <a:cs typeface="Calibri"/>
                  <a:sym typeface="Calibri"/>
                </a:rPr>
                <a:t>Single</a:t>
              </a:r>
              <a:r>
                <a:rPr b="0" i="0" lang="es" sz="700" u="none" cap="none" strike="noStrike">
                  <a:solidFill>
                    <a:srgbClr val="010000"/>
                  </a:solidFill>
                  <a:latin typeface="Calibri"/>
                  <a:ea typeface="Calibri"/>
                  <a:cs typeface="Calibri"/>
                  <a:sym typeface="Calibri"/>
                </a:rPr>
                <a:t> genes</a:t>
              </a:r>
              <a:endParaRPr b="0" i="0" sz="700" u="none" cap="none" strike="noStrike">
                <a:solidFill>
                  <a:srgbClr val="010000"/>
                </a:solidFill>
                <a:latin typeface="Calibri"/>
                <a:ea typeface="Calibri"/>
                <a:cs typeface="Calibri"/>
                <a:sym typeface="Calibri"/>
              </a:endParaRPr>
            </a:p>
          </p:txBody>
        </p:sp>
        <p:sp>
          <p:nvSpPr>
            <p:cNvPr id="154" name="Google Shape;154;p25"/>
            <p:cNvSpPr/>
            <p:nvPr/>
          </p:nvSpPr>
          <p:spPr>
            <a:xfrm>
              <a:off x="847606" y="1685198"/>
              <a:ext cx="136800" cy="136800"/>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 name="Google Shape;155;p25"/>
            <p:cNvSpPr/>
            <p:nvPr/>
          </p:nvSpPr>
          <p:spPr>
            <a:xfrm>
              <a:off x="916023" y="1753614"/>
              <a:ext cx="630900" cy="995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 name="Google Shape;156;p25"/>
            <p:cNvSpPr txBox="1"/>
            <p:nvPr/>
          </p:nvSpPr>
          <p:spPr>
            <a:xfrm>
              <a:off x="916023" y="1753614"/>
              <a:ext cx="630900" cy="995400"/>
            </a:xfrm>
            <a:prstGeom prst="rect">
              <a:avLst/>
            </a:prstGeom>
            <a:noFill/>
            <a:ln>
              <a:noFill/>
            </a:ln>
          </p:spPr>
          <p:txBody>
            <a:bodyPr anchorCtr="0" anchor="t" bIns="0" lIns="54375" spcFirstLastPara="1" rIns="0" wrap="square" tIns="0">
              <a:noAutofit/>
            </a:bodyPr>
            <a:lstStyle/>
            <a:p>
              <a:pPr indent="0" lvl="0" marL="0" marR="0" rtl="0" algn="l">
                <a:lnSpc>
                  <a:spcPct val="90000"/>
                </a:lnSpc>
                <a:spcBef>
                  <a:spcPts val="0"/>
                </a:spcBef>
                <a:spcAft>
                  <a:spcPts val="0"/>
                </a:spcAft>
                <a:buClr>
                  <a:schemeClr val="dk1"/>
                </a:buClr>
                <a:buSzPts val="700"/>
                <a:buFont typeface="Calibri"/>
                <a:buNone/>
              </a:pPr>
              <a:r>
                <a:rPr b="0" i="0" lang="es" sz="700" u="none" cap="none" strike="noStrike">
                  <a:solidFill>
                    <a:schemeClr val="dk1"/>
                  </a:solidFill>
                  <a:latin typeface="Calibri"/>
                  <a:ea typeface="Calibri"/>
                  <a:cs typeface="Calibri"/>
                  <a:sym typeface="Calibri"/>
                </a:rPr>
                <a:t>Several individual genes</a:t>
              </a:r>
              <a:endParaRPr sz="1100"/>
            </a:p>
          </p:txBody>
        </p:sp>
        <p:sp>
          <p:nvSpPr>
            <p:cNvPr id="157" name="Google Shape;157;p25"/>
            <p:cNvSpPr/>
            <p:nvPr/>
          </p:nvSpPr>
          <p:spPr>
            <a:xfrm>
              <a:off x="1455755" y="1322684"/>
              <a:ext cx="182400" cy="182400"/>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25"/>
            <p:cNvSpPr/>
            <p:nvPr/>
          </p:nvSpPr>
          <p:spPr>
            <a:xfrm>
              <a:off x="1546977" y="1413907"/>
              <a:ext cx="733500" cy="1335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25"/>
            <p:cNvSpPr txBox="1"/>
            <p:nvPr/>
          </p:nvSpPr>
          <p:spPr>
            <a:xfrm>
              <a:off x="1546977" y="1413907"/>
              <a:ext cx="733500" cy="1335000"/>
            </a:xfrm>
            <a:prstGeom prst="rect">
              <a:avLst/>
            </a:prstGeom>
            <a:noFill/>
            <a:ln>
              <a:noFill/>
            </a:ln>
          </p:spPr>
          <p:txBody>
            <a:bodyPr anchorCtr="0" anchor="t" bIns="0" lIns="72500" spcFirstLastPara="1" rIns="0" wrap="square" tIns="0">
              <a:noAutofit/>
            </a:bodyPr>
            <a:lstStyle/>
            <a:p>
              <a:pPr indent="0" lvl="0" marL="0" marR="0" rtl="0" algn="l">
                <a:lnSpc>
                  <a:spcPct val="90000"/>
                </a:lnSpc>
                <a:spcBef>
                  <a:spcPts val="0"/>
                </a:spcBef>
                <a:spcAft>
                  <a:spcPts val="0"/>
                </a:spcAft>
                <a:buClr>
                  <a:schemeClr val="dk1"/>
                </a:buClr>
                <a:buSzPts val="700"/>
                <a:buFont typeface="Calibri"/>
                <a:buNone/>
              </a:pPr>
              <a:r>
                <a:rPr b="0" i="0" lang="es" sz="700" u="none" cap="none" strike="noStrike">
                  <a:solidFill>
                    <a:schemeClr val="dk1"/>
                  </a:solidFill>
                  <a:latin typeface="Calibri"/>
                  <a:ea typeface="Calibri"/>
                  <a:cs typeface="Calibri"/>
                  <a:sym typeface="Calibri"/>
                </a:rPr>
                <a:t>Disease-focused panel of genes (tens to hundreds)</a:t>
              </a:r>
              <a:endParaRPr sz="1100"/>
            </a:p>
          </p:txBody>
        </p:sp>
        <p:sp>
          <p:nvSpPr>
            <p:cNvPr id="160" name="Google Shape;160;p25"/>
            <p:cNvSpPr/>
            <p:nvPr/>
          </p:nvSpPr>
          <p:spPr>
            <a:xfrm>
              <a:off x="2162728" y="1039515"/>
              <a:ext cx="235800" cy="235800"/>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 name="Google Shape;161;p25"/>
            <p:cNvSpPr/>
            <p:nvPr/>
          </p:nvSpPr>
          <p:spPr>
            <a:xfrm>
              <a:off x="2280556" y="1157344"/>
              <a:ext cx="760200" cy="1591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25"/>
            <p:cNvSpPr txBox="1"/>
            <p:nvPr/>
          </p:nvSpPr>
          <p:spPr>
            <a:xfrm>
              <a:off x="2280556" y="1157344"/>
              <a:ext cx="760200" cy="1591500"/>
            </a:xfrm>
            <a:prstGeom prst="rect">
              <a:avLst/>
            </a:prstGeom>
            <a:noFill/>
            <a:ln>
              <a:noFill/>
            </a:ln>
          </p:spPr>
          <p:txBody>
            <a:bodyPr anchorCtr="0" anchor="t" bIns="0" lIns="93650" spcFirstLastPara="1" rIns="0" wrap="square" tIns="0">
              <a:noAutofit/>
            </a:bodyPr>
            <a:lstStyle/>
            <a:p>
              <a:pPr indent="0" lvl="0" marL="0" marR="0" rtl="0" algn="l">
                <a:lnSpc>
                  <a:spcPct val="90000"/>
                </a:lnSpc>
                <a:spcBef>
                  <a:spcPts val="0"/>
                </a:spcBef>
                <a:spcAft>
                  <a:spcPts val="0"/>
                </a:spcAft>
                <a:buClr>
                  <a:schemeClr val="dk1"/>
                </a:buClr>
                <a:buSzPts val="700"/>
                <a:buFont typeface="Calibri"/>
                <a:buNone/>
              </a:pPr>
              <a:r>
                <a:rPr b="0" i="0" lang="es" sz="700" u="none" cap="none" strike="noStrike">
                  <a:solidFill>
                    <a:schemeClr val="dk1"/>
                  </a:solidFill>
                  <a:latin typeface="Calibri"/>
                  <a:ea typeface="Calibri"/>
                  <a:cs typeface="Calibri"/>
                  <a:sym typeface="Calibri"/>
                </a:rPr>
                <a:t>Whole exome</a:t>
              </a:r>
              <a:endParaRPr b="0" i="0" sz="700" u="none" cap="none" strike="noStrike">
                <a:solidFill>
                  <a:schemeClr val="dk1"/>
                </a:solidFill>
                <a:latin typeface="Calibri"/>
                <a:ea typeface="Calibri"/>
                <a:cs typeface="Calibri"/>
                <a:sym typeface="Calibri"/>
              </a:endParaRPr>
            </a:p>
            <a:p>
              <a:pPr indent="-31750" lvl="1" marL="38100" marR="0" rtl="0" algn="l">
                <a:lnSpc>
                  <a:spcPct val="90000"/>
                </a:lnSpc>
                <a:spcBef>
                  <a:spcPts val="2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22,000 genes</a:t>
              </a:r>
              <a:endParaRPr b="0" i="0" sz="500" u="none" cap="none" strike="noStrike">
                <a:solidFill>
                  <a:schemeClr val="dk1"/>
                </a:solidFill>
                <a:latin typeface="Calibri"/>
                <a:ea typeface="Calibri"/>
                <a:cs typeface="Calibri"/>
                <a:sym typeface="Calibri"/>
              </a:endParaRPr>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Coding regions only</a:t>
              </a:r>
              <a:endParaRPr sz="1100"/>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Untraslated regions</a:t>
              </a:r>
              <a:endParaRPr sz="1100"/>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No introns</a:t>
              </a:r>
              <a:endParaRPr sz="1100"/>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Only 1% of the genome</a:t>
              </a:r>
              <a:endParaRPr sz="1100"/>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But – 85% of disease-causing mutations</a:t>
              </a:r>
              <a:endParaRPr sz="1100"/>
            </a:p>
          </p:txBody>
        </p:sp>
        <p:sp>
          <p:nvSpPr>
            <p:cNvPr id="163" name="Google Shape;163;p25"/>
            <p:cNvSpPr/>
            <p:nvPr/>
          </p:nvSpPr>
          <p:spPr>
            <a:xfrm>
              <a:off x="2890605" y="850419"/>
              <a:ext cx="300300" cy="300300"/>
            </a:xfrm>
            <a:prstGeom prst="ellipse">
              <a:avLst/>
            </a:prstGeom>
            <a:solidFill>
              <a:srgbClr val="4372C3"/>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p25"/>
            <p:cNvSpPr/>
            <p:nvPr/>
          </p:nvSpPr>
          <p:spPr>
            <a:xfrm>
              <a:off x="3040742" y="1000556"/>
              <a:ext cx="760200" cy="1748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25"/>
            <p:cNvSpPr txBox="1"/>
            <p:nvPr/>
          </p:nvSpPr>
          <p:spPr>
            <a:xfrm>
              <a:off x="3040742" y="1000556"/>
              <a:ext cx="760200" cy="1748400"/>
            </a:xfrm>
            <a:prstGeom prst="rect">
              <a:avLst/>
            </a:prstGeom>
            <a:noFill/>
            <a:ln>
              <a:noFill/>
            </a:ln>
          </p:spPr>
          <p:txBody>
            <a:bodyPr anchorCtr="0" anchor="t" bIns="0" lIns="119325" spcFirstLastPara="1" rIns="0" wrap="square" tIns="0">
              <a:noAutofit/>
            </a:bodyPr>
            <a:lstStyle/>
            <a:p>
              <a:pPr indent="0" lvl="0" marL="0" marR="0" rtl="0" algn="l">
                <a:lnSpc>
                  <a:spcPct val="90000"/>
                </a:lnSpc>
                <a:spcBef>
                  <a:spcPts val="0"/>
                </a:spcBef>
                <a:spcAft>
                  <a:spcPts val="0"/>
                </a:spcAft>
                <a:buClr>
                  <a:schemeClr val="dk1"/>
                </a:buClr>
                <a:buSzPts val="700"/>
                <a:buFont typeface="Calibri"/>
                <a:buNone/>
              </a:pPr>
              <a:r>
                <a:rPr b="0" i="0" lang="es" sz="700" u="none" cap="none" strike="noStrike">
                  <a:solidFill>
                    <a:schemeClr val="dk1"/>
                  </a:solidFill>
                  <a:latin typeface="Calibri"/>
                  <a:ea typeface="Calibri"/>
                  <a:cs typeface="Calibri"/>
                  <a:sym typeface="Calibri"/>
                </a:rPr>
                <a:t>Whole genome</a:t>
              </a:r>
              <a:endParaRPr sz="1100"/>
            </a:p>
            <a:p>
              <a:pPr indent="-31750" lvl="1" marL="38100" marR="0" rtl="0" algn="l">
                <a:lnSpc>
                  <a:spcPct val="90000"/>
                </a:lnSpc>
                <a:spcBef>
                  <a:spcPts val="2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The whole thing!</a:t>
              </a:r>
              <a:endParaRPr sz="1100"/>
            </a:p>
            <a:p>
              <a:pPr indent="-31750" lvl="1" marL="38100" marR="0" rtl="0" algn="l">
                <a:lnSpc>
                  <a:spcPct val="90000"/>
                </a:lnSpc>
                <a:spcBef>
                  <a:spcPts val="100"/>
                </a:spcBef>
                <a:spcAft>
                  <a:spcPts val="0"/>
                </a:spcAft>
                <a:buClr>
                  <a:schemeClr val="dk1"/>
                </a:buClr>
                <a:buSzPts val="500"/>
                <a:buFont typeface="Calibri"/>
                <a:buChar char="•"/>
              </a:pPr>
              <a:r>
                <a:rPr b="0" i="0" lang="es" sz="500" u="none" cap="none" strike="noStrike">
                  <a:solidFill>
                    <a:schemeClr val="dk1"/>
                  </a:solidFill>
                  <a:latin typeface="Calibri"/>
                  <a:ea typeface="Calibri"/>
                  <a:cs typeface="Calibri"/>
                  <a:sym typeface="Calibri"/>
                </a:rPr>
                <a:t>Requires more cost for sequencing analysis</a:t>
              </a:r>
              <a:endParaRPr sz="1100"/>
            </a:p>
          </p:txBody>
        </p:sp>
      </p:grpSp>
      <p:sp>
        <p:nvSpPr>
          <p:cNvPr id="166" name="Google Shape;166;p25"/>
          <p:cNvSpPr txBox="1"/>
          <p:nvPr/>
        </p:nvSpPr>
        <p:spPr>
          <a:xfrm>
            <a:off x="624298" y="4072256"/>
            <a:ext cx="23172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s" sz="600" u="none" cap="none" strike="noStrike">
                <a:solidFill>
                  <a:schemeClr val="dk1"/>
                </a:solidFill>
                <a:latin typeface="Calibri"/>
                <a:ea typeface="Calibri"/>
                <a:cs typeface="Calibri"/>
                <a:sym typeface="Calibri"/>
              </a:rPr>
              <a:t>From</a:t>
            </a:r>
            <a:r>
              <a:rPr b="0" i="0" lang="es" sz="600" u="none" cap="none" strike="noStrike">
                <a:solidFill>
                  <a:schemeClr val="dk1"/>
                </a:solidFill>
                <a:latin typeface="Calibri"/>
                <a:ea typeface="Calibri"/>
                <a:cs typeface="Calibri"/>
                <a:sym typeface="Calibri"/>
              </a:rPr>
              <a:t>: Lindor NM, Thibodeau SN, Burke W. Whole-Genome Sequencing in Healthy People. Mayo Clin Proc. 2017;92(1):159-172.</a:t>
            </a:r>
            <a:endParaRPr sz="1100"/>
          </a:p>
        </p:txBody>
      </p:sp>
      <p:sp>
        <p:nvSpPr>
          <p:cNvPr id="167" name="Google Shape;167;p25"/>
          <p:cNvSpPr txBox="1"/>
          <p:nvPr/>
        </p:nvSpPr>
        <p:spPr>
          <a:xfrm>
            <a:off x="498964" y="2053319"/>
            <a:ext cx="1091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s" sz="1200">
                <a:solidFill>
                  <a:schemeClr val="dk1"/>
                </a:solidFill>
                <a:latin typeface="Calibri"/>
                <a:ea typeface="Calibri"/>
                <a:cs typeface="Calibri"/>
                <a:sym typeface="Calibri"/>
              </a:rPr>
              <a:t>Genetic testing</a:t>
            </a:r>
            <a:endParaRPr b="1" sz="1200">
              <a:solidFill>
                <a:schemeClr val="dk1"/>
              </a:solidFill>
              <a:latin typeface="Calibri"/>
              <a:ea typeface="Calibri"/>
              <a:cs typeface="Calibri"/>
              <a:sym typeface="Calibri"/>
            </a:endParaRPr>
          </a:p>
        </p:txBody>
      </p:sp>
      <p:graphicFrame>
        <p:nvGraphicFramePr>
          <p:cNvPr id="168" name="Google Shape;168;p25"/>
          <p:cNvGraphicFramePr/>
          <p:nvPr/>
        </p:nvGraphicFramePr>
        <p:xfrm>
          <a:off x="3635791" y="2301857"/>
          <a:ext cx="3000000" cy="3000000"/>
        </p:xfrm>
        <a:graphic>
          <a:graphicData uri="http://schemas.openxmlformats.org/drawingml/2006/table">
            <a:tbl>
              <a:tblPr bandRow="1">
                <a:noFill/>
                <a:tableStyleId>{46D8CE38-416F-4109-AE55-CB757FD217D0}</a:tableStyleId>
              </a:tblPr>
              <a:tblGrid>
                <a:gridCol w="1109000"/>
                <a:gridCol w="957525"/>
              </a:tblGrid>
              <a:tr h="209975">
                <a:tc>
                  <a:txBody>
                    <a:bodyPr/>
                    <a:lstStyle/>
                    <a:p>
                      <a:pPr indent="0" lvl="0" marL="0" marR="0" rtl="0" algn="l">
                        <a:spcBef>
                          <a:spcPts val="0"/>
                        </a:spcBef>
                        <a:spcAft>
                          <a:spcPts val="0"/>
                        </a:spcAft>
                        <a:buNone/>
                      </a:pPr>
                      <a:r>
                        <a:rPr b="1" lang="es" sz="1100" u="none" cap="none" strike="noStrike"/>
                        <a:t>Project</a:t>
                      </a:r>
                      <a:endParaRPr sz="1100"/>
                    </a:p>
                  </a:txBody>
                  <a:tcPr marT="34300" marB="34300" marR="68600" marL="68600" anchor="ctr"/>
                </a:tc>
                <a:tc>
                  <a:txBody>
                    <a:bodyPr/>
                    <a:lstStyle/>
                    <a:p>
                      <a:pPr indent="0" lvl="0" marL="0" marR="0" rtl="0" algn="l">
                        <a:spcBef>
                          <a:spcPts val="0"/>
                        </a:spcBef>
                        <a:spcAft>
                          <a:spcPts val="0"/>
                        </a:spcAft>
                        <a:buClr>
                          <a:schemeClr val="dk1"/>
                        </a:buClr>
                        <a:buSzPts val="1100"/>
                        <a:buFont typeface="Calibri"/>
                        <a:buNone/>
                      </a:pPr>
                      <a:r>
                        <a:rPr b="1" lang="es" sz="1100"/>
                        <a:t>Participants</a:t>
                      </a:r>
                      <a:endParaRPr sz="1100"/>
                    </a:p>
                  </a:txBody>
                  <a:tcPr marT="34300" marB="34300" marR="68600" marL="68600" anchor="ctr"/>
                </a:tc>
              </a:tr>
              <a:tr h="209975">
                <a:tc>
                  <a:txBody>
                    <a:bodyPr/>
                    <a:lstStyle/>
                    <a:p>
                      <a:pPr indent="0" lvl="0" marL="0" marR="0" rtl="0" algn="l">
                        <a:spcBef>
                          <a:spcPts val="0"/>
                        </a:spcBef>
                        <a:spcAft>
                          <a:spcPts val="0"/>
                        </a:spcAft>
                        <a:buNone/>
                      </a:pPr>
                      <a:r>
                        <a:rPr lang="es" sz="1100"/>
                        <a:t>TCGA</a:t>
                      </a:r>
                      <a:endParaRPr sz="1100"/>
                    </a:p>
                  </a:txBody>
                  <a:tcPr marT="34300" marB="34300" marR="68600" marL="68600" anchor="ctr"/>
                </a:tc>
                <a:tc>
                  <a:txBody>
                    <a:bodyPr/>
                    <a:lstStyle/>
                    <a:p>
                      <a:pPr indent="0" lvl="0" marL="0" marR="0" rtl="0" algn="ctr">
                        <a:spcBef>
                          <a:spcPts val="0"/>
                        </a:spcBef>
                        <a:spcAft>
                          <a:spcPts val="0"/>
                        </a:spcAft>
                        <a:buNone/>
                      </a:pPr>
                      <a:r>
                        <a:rPr lang="es" sz="1100"/>
                        <a:t>~ 11k</a:t>
                      </a:r>
                      <a:endParaRPr sz="1100"/>
                    </a:p>
                  </a:txBody>
                  <a:tcPr marT="34300" marB="34300" marR="68600" marL="68600" anchor="ctr"/>
                </a:tc>
              </a:tr>
              <a:tr h="209975">
                <a:tc>
                  <a:txBody>
                    <a:bodyPr/>
                    <a:lstStyle/>
                    <a:p>
                      <a:pPr indent="0" lvl="0" marL="0" marR="0" rtl="0" algn="l">
                        <a:spcBef>
                          <a:spcPts val="0"/>
                        </a:spcBef>
                        <a:spcAft>
                          <a:spcPts val="0"/>
                        </a:spcAft>
                        <a:buNone/>
                      </a:pPr>
                      <a:r>
                        <a:rPr lang="es" sz="1100"/>
                        <a:t>ExAC</a:t>
                      </a:r>
                      <a:endParaRPr sz="1100"/>
                    </a:p>
                  </a:txBody>
                  <a:tcPr marT="34300" marB="34300" marR="68600" marL="68600" anchor="ctr"/>
                </a:tc>
                <a:tc>
                  <a:txBody>
                    <a:bodyPr/>
                    <a:lstStyle/>
                    <a:p>
                      <a:pPr indent="0" lvl="0" marL="0" marR="0" rtl="0" algn="ctr">
                        <a:spcBef>
                          <a:spcPts val="0"/>
                        </a:spcBef>
                        <a:spcAft>
                          <a:spcPts val="0"/>
                        </a:spcAft>
                        <a:buNone/>
                      </a:pPr>
                      <a:r>
                        <a:rPr lang="es" sz="1100"/>
                        <a:t>~ 60k</a:t>
                      </a:r>
                      <a:endParaRPr sz="1100"/>
                    </a:p>
                  </a:txBody>
                  <a:tcPr marT="34300" marB="34300" marR="68600" marL="68600" anchor="ctr"/>
                </a:tc>
              </a:tr>
              <a:tr h="209975">
                <a:tc>
                  <a:txBody>
                    <a:bodyPr/>
                    <a:lstStyle/>
                    <a:p>
                      <a:pPr indent="0" lvl="0" marL="0" marR="0" rtl="0" algn="l">
                        <a:spcBef>
                          <a:spcPts val="0"/>
                        </a:spcBef>
                        <a:spcAft>
                          <a:spcPts val="0"/>
                        </a:spcAft>
                        <a:buNone/>
                      </a:pPr>
                      <a:r>
                        <a:rPr lang="es" sz="1100"/>
                        <a:t>UK Biobank</a:t>
                      </a:r>
                      <a:endParaRPr sz="1100"/>
                    </a:p>
                  </a:txBody>
                  <a:tcPr marT="34300" marB="34300" marR="68600" marL="68600" anchor="ctr"/>
                </a:tc>
                <a:tc>
                  <a:txBody>
                    <a:bodyPr/>
                    <a:lstStyle/>
                    <a:p>
                      <a:pPr indent="0" lvl="0" marL="0" marR="0" rtl="0" algn="ctr">
                        <a:spcBef>
                          <a:spcPts val="0"/>
                        </a:spcBef>
                        <a:spcAft>
                          <a:spcPts val="0"/>
                        </a:spcAft>
                        <a:buNone/>
                      </a:pPr>
                      <a:r>
                        <a:rPr lang="es" sz="1100"/>
                        <a:t>500k</a:t>
                      </a:r>
                      <a:endParaRPr sz="1100"/>
                    </a:p>
                  </a:txBody>
                  <a:tcPr marT="34300" marB="34300" marR="68600" marL="68600" anchor="ctr"/>
                </a:tc>
              </a:tr>
              <a:tr h="359950">
                <a:tc>
                  <a:txBody>
                    <a:bodyPr/>
                    <a:lstStyle/>
                    <a:p>
                      <a:pPr indent="0" lvl="0" marL="0" marR="0" rtl="0" algn="l">
                        <a:spcBef>
                          <a:spcPts val="0"/>
                        </a:spcBef>
                        <a:spcAft>
                          <a:spcPts val="0"/>
                        </a:spcAft>
                        <a:buClr>
                          <a:schemeClr val="dk1"/>
                        </a:buClr>
                        <a:buSzPts val="1100"/>
                        <a:buFont typeface="Calibri"/>
                        <a:buNone/>
                      </a:pPr>
                      <a:r>
                        <a:rPr lang="es" sz="1100"/>
                        <a:t>100.000 genomes</a:t>
                      </a:r>
                      <a:endParaRPr sz="1100"/>
                    </a:p>
                  </a:txBody>
                  <a:tcPr marT="34300" marB="34300" marR="68600" marL="68600" anchor="ctr"/>
                </a:tc>
                <a:tc>
                  <a:txBody>
                    <a:bodyPr/>
                    <a:lstStyle/>
                    <a:p>
                      <a:pPr indent="0" lvl="0" marL="0" marR="0" rtl="0" algn="ctr">
                        <a:spcBef>
                          <a:spcPts val="0"/>
                        </a:spcBef>
                        <a:spcAft>
                          <a:spcPts val="0"/>
                        </a:spcAft>
                        <a:buClr>
                          <a:schemeClr val="dk1"/>
                        </a:buClr>
                        <a:buSzPts val="1100"/>
                        <a:buFont typeface="Calibri"/>
                        <a:buNone/>
                      </a:pPr>
                      <a:r>
                        <a:rPr lang="es" sz="1100"/>
                        <a:t>100k</a:t>
                      </a:r>
                      <a:endParaRPr sz="1100"/>
                    </a:p>
                  </a:txBody>
                  <a:tcPr marT="34300" marB="34300" marR="68600" marL="68600" anchor="ctr"/>
                </a:tc>
              </a:tr>
              <a:tr h="209975">
                <a:tc>
                  <a:txBody>
                    <a:bodyPr/>
                    <a:lstStyle/>
                    <a:p>
                      <a:pPr indent="0" lvl="0" marL="0" marR="0" rtl="0" algn="l">
                        <a:spcBef>
                          <a:spcPts val="0"/>
                        </a:spcBef>
                        <a:spcAft>
                          <a:spcPts val="0"/>
                        </a:spcAft>
                        <a:buNone/>
                      </a:pPr>
                      <a:r>
                        <a:rPr lang="es" sz="1100"/>
                        <a:t>All of us</a:t>
                      </a:r>
                      <a:endParaRPr sz="1100"/>
                    </a:p>
                  </a:txBody>
                  <a:tcPr marT="34300" marB="34300" marR="68600" marL="68600" anchor="ctr"/>
                </a:tc>
                <a:tc>
                  <a:txBody>
                    <a:bodyPr/>
                    <a:lstStyle/>
                    <a:p>
                      <a:pPr indent="0" lvl="0" marL="0" marR="0" rtl="0" algn="ctr">
                        <a:spcBef>
                          <a:spcPts val="0"/>
                        </a:spcBef>
                        <a:spcAft>
                          <a:spcPts val="0"/>
                        </a:spcAft>
                        <a:buNone/>
                      </a:pPr>
                      <a:r>
                        <a:rPr lang="es" sz="1100"/>
                        <a:t>1M</a:t>
                      </a:r>
                      <a:endParaRPr sz="1100"/>
                    </a:p>
                  </a:txBody>
                  <a:tcPr marT="34300" marB="34300" marR="68600" marL="68600" anchor="ctr"/>
                </a:tc>
              </a:tr>
            </a:tbl>
          </a:graphicData>
        </a:graphic>
      </p:graphicFrame>
      <p:sp>
        <p:nvSpPr>
          <p:cNvPr id="169" name="Google Shape;169;p25"/>
          <p:cNvSpPr txBox="1"/>
          <p:nvPr/>
        </p:nvSpPr>
        <p:spPr>
          <a:xfrm>
            <a:off x="633333" y="1514133"/>
            <a:ext cx="2383800" cy="265500"/>
          </a:xfrm>
          <a:prstGeom prst="rect">
            <a:avLst/>
          </a:prstGeom>
          <a:solidFill>
            <a:srgbClr val="FFD7CC"/>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300">
                <a:solidFill>
                  <a:schemeClr val="dk1"/>
                </a:solidFill>
                <a:latin typeface="Helvetica Neue"/>
                <a:ea typeface="Helvetica Neue"/>
                <a:cs typeface="Helvetica Neue"/>
                <a:sym typeface="Helvetica Neue"/>
              </a:rPr>
              <a:t>Growth of DNA sequencing</a:t>
            </a:r>
            <a:endParaRPr sz="1300">
              <a:solidFill>
                <a:schemeClr val="dk1"/>
              </a:solidFill>
              <a:latin typeface="Helvetica Neue"/>
              <a:ea typeface="Helvetica Neue"/>
              <a:cs typeface="Helvetica Neue"/>
              <a:sym typeface="Helvetica Neue"/>
            </a:endParaRPr>
          </a:p>
        </p:txBody>
      </p:sp>
      <p:sp>
        <p:nvSpPr>
          <p:cNvPr id="170" name="Google Shape;170;p25"/>
          <p:cNvSpPr txBox="1"/>
          <p:nvPr/>
        </p:nvSpPr>
        <p:spPr>
          <a:xfrm>
            <a:off x="3560566" y="1498474"/>
            <a:ext cx="2220900" cy="484800"/>
          </a:xfrm>
          <a:prstGeom prst="rect">
            <a:avLst/>
          </a:prstGeom>
          <a:solidFill>
            <a:srgbClr val="FFF2CC"/>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300">
                <a:solidFill>
                  <a:srgbClr val="000000"/>
                </a:solidFill>
                <a:latin typeface="Helvetica Neue"/>
                <a:ea typeface="Helvetica Neue"/>
                <a:cs typeface="Helvetica Neue"/>
                <a:sym typeface="Helvetica Neue"/>
              </a:rPr>
              <a:t>Sequencing projects are becoming more ambitious.</a:t>
            </a:r>
            <a:endParaRPr sz="1300">
              <a:solidFill>
                <a:srgbClr val="000000"/>
              </a:solidFill>
              <a:latin typeface="Helvetica Neue"/>
              <a:ea typeface="Helvetica Neue"/>
              <a:cs typeface="Helvetica Neue"/>
              <a:sym typeface="Helvetica Neue"/>
            </a:endParaRPr>
          </a:p>
        </p:txBody>
      </p:sp>
      <p:grpSp>
        <p:nvGrpSpPr>
          <p:cNvPr id="171" name="Google Shape;171;p25"/>
          <p:cNvGrpSpPr/>
          <p:nvPr/>
        </p:nvGrpSpPr>
        <p:grpSpPr>
          <a:xfrm>
            <a:off x="6005007" y="1362292"/>
            <a:ext cx="2858398" cy="3007125"/>
            <a:chOff x="4568370" y="1816389"/>
            <a:chExt cx="3586447" cy="4009500"/>
          </a:xfrm>
        </p:grpSpPr>
        <p:sp>
          <p:nvSpPr>
            <p:cNvPr id="172" name="Google Shape;172;p25"/>
            <p:cNvSpPr/>
            <p:nvPr/>
          </p:nvSpPr>
          <p:spPr>
            <a:xfrm>
              <a:off x="4568370" y="1816389"/>
              <a:ext cx="3583200" cy="4009500"/>
            </a:xfrm>
            <a:prstGeom prst="flowChartAlternateProcess">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3" name="Google Shape;173;p25"/>
            <p:cNvSpPr txBox="1"/>
            <p:nvPr/>
          </p:nvSpPr>
          <p:spPr>
            <a:xfrm>
              <a:off x="5073650" y="5073649"/>
              <a:ext cx="2743200" cy="461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s" sz="600">
                  <a:solidFill>
                    <a:schemeClr val="dk1"/>
                  </a:solidFill>
                  <a:latin typeface="Calibri"/>
                  <a:ea typeface="Calibri"/>
                  <a:cs typeface="Calibri"/>
                  <a:sym typeface="Calibri"/>
                </a:rPr>
                <a:t>From: </a:t>
              </a:r>
              <a:r>
                <a:rPr lang="es" sz="600">
                  <a:solidFill>
                    <a:schemeClr val="dk1"/>
                  </a:solidFill>
                  <a:latin typeface="Calibri"/>
                  <a:ea typeface="Calibri"/>
                  <a:cs typeface="Calibri"/>
                  <a:sym typeface="Calibri"/>
                </a:rPr>
                <a:t>Weile J, Roth FP. Multiplexed assays of variant effects contribute to a growing genotype-phenotype atlas. Hum Genet. 2018;137(9):665-678.</a:t>
              </a:r>
              <a:endParaRPr sz="1400">
                <a:solidFill>
                  <a:schemeClr val="dk1"/>
                </a:solidFill>
                <a:latin typeface="Calibri"/>
                <a:ea typeface="Calibri"/>
                <a:cs typeface="Calibri"/>
                <a:sym typeface="Calibri"/>
              </a:endParaRPr>
            </a:p>
          </p:txBody>
        </p:sp>
        <p:sp>
          <p:nvSpPr>
            <p:cNvPr id="174" name="Google Shape;174;p25"/>
            <p:cNvSpPr txBox="1"/>
            <p:nvPr/>
          </p:nvSpPr>
          <p:spPr>
            <a:xfrm>
              <a:off x="4781256" y="2018844"/>
              <a:ext cx="3164400" cy="615600"/>
            </a:xfrm>
            <a:prstGeom prst="rect">
              <a:avLst/>
            </a:prstGeom>
            <a:solidFill>
              <a:srgbClr val="E6D8F0"/>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200">
                  <a:solidFill>
                    <a:schemeClr val="dk1"/>
                  </a:solidFill>
                  <a:latin typeface="Helvetica Neue"/>
                  <a:ea typeface="Helvetica Neue"/>
                  <a:cs typeface="Helvetica Neue"/>
                  <a:sym typeface="Helvetica Neue"/>
                </a:rPr>
                <a:t>Variants of Uncertain Significance (VUS) are abundant</a:t>
              </a:r>
              <a:endParaRPr sz="1200">
                <a:solidFill>
                  <a:schemeClr val="dk1"/>
                </a:solidFill>
                <a:latin typeface="Helvetica Neue"/>
                <a:ea typeface="Helvetica Neue"/>
                <a:cs typeface="Helvetica Neue"/>
                <a:sym typeface="Helvetica Neue"/>
              </a:endParaRPr>
            </a:p>
          </p:txBody>
        </p:sp>
        <p:pic>
          <p:nvPicPr>
            <p:cNvPr id="175" name="Google Shape;175;p25"/>
            <p:cNvPicPr preferRelativeResize="0"/>
            <p:nvPr/>
          </p:nvPicPr>
          <p:blipFill rotWithShape="1">
            <a:blip r:embed="rId3">
              <a:alphaModFix/>
            </a:blip>
            <a:srcRect b="467" l="4541" r="456" t="0"/>
            <a:stretch/>
          </p:blipFill>
          <p:spPr>
            <a:xfrm>
              <a:off x="4961852" y="3227759"/>
              <a:ext cx="2713227" cy="1826725"/>
            </a:xfrm>
            <a:prstGeom prst="rect">
              <a:avLst/>
            </a:prstGeom>
            <a:noFill/>
            <a:ln>
              <a:noFill/>
            </a:ln>
          </p:spPr>
        </p:pic>
        <p:sp>
          <p:nvSpPr>
            <p:cNvPr id="176" name="Google Shape;176;p25"/>
            <p:cNvSpPr txBox="1"/>
            <p:nvPr/>
          </p:nvSpPr>
          <p:spPr>
            <a:xfrm>
              <a:off x="4694917" y="2699203"/>
              <a:ext cx="3459900" cy="584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200">
                  <a:solidFill>
                    <a:schemeClr val="dk1"/>
                  </a:solidFill>
                  <a:latin typeface="Calibri"/>
                  <a:ea typeface="Calibri"/>
                  <a:cs typeface="Calibri"/>
                  <a:sym typeface="Calibri"/>
                </a:rPr>
                <a:t>% VUS in ClinVar missense variants over time from 1990 until 2017</a:t>
              </a:r>
              <a:endParaRPr sz="12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solidFill>
                  <a:srgbClr val="434343"/>
                </a:solidFill>
                <a:latin typeface="Helvetica Neue"/>
                <a:ea typeface="Helvetica Neue"/>
                <a:cs typeface="Helvetica Neue"/>
                <a:sym typeface="Helvetica Neue"/>
              </a:rPr>
              <a:t>State of the art: </a:t>
            </a:r>
            <a:endParaRPr>
              <a:solidFill>
                <a:srgbClr val="434343"/>
              </a:solidFill>
              <a:latin typeface="Helvetica Neue"/>
              <a:ea typeface="Helvetica Neue"/>
              <a:cs typeface="Helvetica Neue"/>
              <a:sym typeface="Helvetica Neue"/>
            </a:endParaRPr>
          </a:p>
        </p:txBody>
      </p:sp>
      <p:sp>
        <p:nvSpPr>
          <p:cNvPr id="182" name="Google Shape;182;p26"/>
          <p:cNvSpPr txBox="1"/>
          <p:nvPr>
            <p:ph idx="4294967295"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55000"/>
              <a:buFont typeface="Arial"/>
              <a:buNone/>
            </a:pPr>
            <a:r>
              <a:rPr lang="es" sz="2000">
                <a:solidFill>
                  <a:srgbClr val="434343"/>
                </a:solidFill>
                <a:latin typeface="Helvetica Neue"/>
                <a:ea typeface="Helvetica Neue"/>
                <a:cs typeface="Helvetica Neue"/>
                <a:sym typeface="Helvetica Neue"/>
              </a:rPr>
              <a:t>Sequence-to-structure mapping tools:</a:t>
            </a:r>
            <a:br>
              <a:rPr lang="es" sz="2000">
                <a:solidFill>
                  <a:srgbClr val="434343"/>
                </a:solidFill>
                <a:latin typeface="Helvetica Neue"/>
                <a:ea typeface="Helvetica Neue"/>
                <a:cs typeface="Helvetica Neue"/>
                <a:sym typeface="Helvetica Neue"/>
              </a:rPr>
            </a:br>
            <a:endParaRPr>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SNP2Structure</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Mutation3D</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HotSpot3D</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HotMAPS</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GenProBis</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3D Hotspots</a:t>
            </a:r>
            <a:endParaRPr sz="2000">
              <a:solidFill>
                <a:srgbClr val="434343"/>
              </a:solidFill>
              <a:latin typeface="Helvetica Neue"/>
              <a:ea typeface="Helvetica Neue"/>
              <a:cs typeface="Helvetica Neue"/>
              <a:sym typeface="Helvetica Neue"/>
            </a:endParaRPr>
          </a:p>
          <a:p>
            <a:pPr indent="-346075" lvl="0" marL="457200" rtl="0" algn="l">
              <a:lnSpc>
                <a:spcPct val="115000"/>
              </a:lnSpc>
              <a:spcBef>
                <a:spcPts val="0"/>
              </a:spcBef>
              <a:spcAft>
                <a:spcPts val="0"/>
              </a:spcAft>
              <a:buClr>
                <a:srgbClr val="434343"/>
              </a:buClr>
              <a:buSzPct val="100000"/>
              <a:buFont typeface="Helvetica Neue"/>
              <a:buChar char="●"/>
            </a:pPr>
            <a:r>
              <a:rPr lang="es" sz="2000">
                <a:solidFill>
                  <a:srgbClr val="434343"/>
                </a:solidFill>
                <a:latin typeface="Helvetica Neue"/>
                <a:ea typeface="Helvetica Neue"/>
                <a:cs typeface="Helvetica Neue"/>
                <a:sym typeface="Helvetica Neue"/>
              </a:rPr>
              <a:t>ZoomVar</a:t>
            </a:r>
            <a:endParaRPr sz="2000">
              <a:solidFill>
                <a:srgbClr val="43434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20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ct val="61111"/>
              <a:buFont typeface="Arial"/>
              <a:buNone/>
            </a:pPr>
            <a:r>
              <a:t/>
            </a:r>
            <a:endParaRPr>
              <a:solidFill>
                <a:srgbClr val="434343"/>
              </a:solidFill>
              <a:latin typeface="Helvetica Neue"/>
              <a:ea typeface="Helvetica Neue"/>
              <a:cs typeface="Helvetica Neue"/>
              <a:sym typeface="Helvetica Neue"/>
            </a:endParaRPr>
          </a:p>
        </p:txBody>
      </p:sp>
      <p:sp>
        <p:nvSpPr>
          <p:cNvPr id="183" name="Google Shape;183;p26"/>
          <p:cNvSpPr txBox="1"/>
          <p:nvPr>
            <p:ph idx="4294967295"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s" sz="1800">
                <a:solidFill>
                  <a:srgbClr val="434343"/>
                </a:solidFill>
                <a:latin typeface="Helvetica Neue"/>
                <a:ea typeface="Helvetica Neue"/>
                <a:cs typeface="Helvetica Neue"/>
                <a:sym typeface="Helvetica Neue"/>
              </a:rPr>
            </a:br>
            <a:br>
              <a:rPr lang="es" sz="1800">
                <a:solidFill>
                  <a:srgbClr val="434343"/>
                </a:solidFill>
                <a:latin typeface="Helvetica Neue"/>
                <a:ea typeface="Helvetica Neue"/>
                <a:cs typeface="Helvetica Neue"/>
                <a:sym typeface="Helvetica Neue"/>
              </a:rPr>
            </a:br>
            <a:r>
              <a:rPr lang="es" sz="1800" u="sng">
                <a:solidFill>
                  <a:srgbClr val="434343"/>
                </a:solidFill>
                <a:latin typeface="Helvetica Neue"/>
                <a:ea typeface="Helvetica Neue"/>
                <a:cs typeface="Helvetica Neue"/>
                <a:sym typeface="Helvetica Neue"/>
              </a:rPr>
              <a:t>Summary of what they do</a:t>
            </a:r>
            <a:r>
              <a:rPr lang="es" sz="1800">
                <a:solidFill>
                  <a:srgbClr val="434343"/>
                </a:solidFill>
                <a:latin typeface="Helvetica Neue"/>
                <a:ea typeface="Helvetica Neue"/>
                <a:cs typeface="Helvetica Neue"/>
                <a:sym typeface="Helvetica Neue"/>
              </a:rPr>
              <a:t>: </a:t>
            </a:r>
            <a:endParaRPr sz="1800">
              <a:solidFill>
                <a:srgbClr val="434343"/>
              </a:solidFill>
              <a:latin typeface="Helvetica Neue"/>
              <a:ea typeface="Helvetica Neue"/>
              <a:cs typeface="Helvetica Neue"/>
              <a:sym typeface="Helvetica Neue"/>
            </a:endParaRPr>
          </a:p>
          <a:p>
            <a:pPr indent="-342900" lvl="0" marL="457200" rtl="0" algn="l">
              <a:spcBef>
                <a:spcPts val="120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Identify cluster mutations in 3D</a:t>
            </a:r>
            <a:endParaRPr sz="1800">
              <a:solidFill>
                <a:srgbClr val="434343"/>
              </a:solidFill>
              <a:latin typeface="Helvetica Neue"/>
              <a:ea typeface="Helvetica Neue"/>
              <a:cs typeface="Helvetica Neue"/>
              <a:sym typeface="Helvetica Neue"/>
            </a:endParaRPr>
          </a:p>
          <a:p>
            <a:pPr indent="0" lvl="0" marL="0" rtl="0" algn="l">
              <a:spcBef>
                <a:spcPts val="1200"/>
              </a:spcBef>
              <a:spcAft>
                <a:spcPts val="0"/>
              </a:spcAft>
              <a:buNone/>
            </a:pPr>
            <a:r>
              <a:rPr lang="es" sz="1800" u="sng">
                <a:solidFill>
                  <a:srgbClr val="434343"/>
                </a:solidFill>
                <a:latin typeface="Helvetica Neue"/>
                <a:ea typeface="Helvetica Neue"/>
                <a:cs typeface="Helvetica Neue"/>
                <a:sym typeface="Helvetica Neue"/>
              </a:rPr>
              <a:t>Summary of what they don’t do</a:t>
            </a:r>
            <a:r>
              <a:rPr lang="es" sz="1800">
                <a:solidFill>
                  <a:srgbClr val="434343"/>
                </a:solidFill>
                <a:latin typeface="Helvetica Neue"/>
                <a:ea typeface="Helvetica Neue"/>
                <a:cs typeface="Helvetica Neue"/>
                <a:sym typeface="Helvetica Neue"/>
              </a:rPr>
              <a:t>: </a:t>
            </a:r>
            <a:endParaRPr sz="1800">
              <a:solidFill>
                <a:srgbClr val="434343"/>
              </a:solidFill>
              <a:latin typeface="Helvetica Neue"/>
              <a:ea typeface="Helvetica Neue"/>
              <a:cs typeface="Helvetica Neue"/>
              <a:sym typeface="Helvetica Neue"/>
            </a:endParaRPr>
          </a:p>
          <a:p>
            <a:pPr indent="-342900" lvl="0" marL="457200" rtl="0" algn="l">
              <a:spcBef>
                <a:spcPts val="120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Identify the area of the protein </a:t>
            </a:r>
            <a:endParaRPr sz="1800">
              <a:solidFill>
                <a:srgbClr val="434343"/>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7"/>
          <p:cNvPicPr preferRelativeResize="0"/>
          <p:nvPr/>
        </p:nvPicPr>
        <p:blipFill>
          <a:blip r:embed="rId3">
            <a:alphaModFix/>
          </a:blip>
          <a:stretch>
            <a:fillRect/>
          </a:stretch>
        </p:blipFill>
        <p:spPr>
          <a:xfrm>
            <a:off x="353225" y="185950"/>
            <a:ext cx="8479074" cy="4800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8"/>
          <p:cNvPicPr preferRelativeResize="0"/>
          <p:nvPr/>
        </p:nvPicPr>
        <p:blipFill rotWithShape="1">
          <a:blip r:embed="rId3">
            <a:alphaModFix/>
          </a:blip>
          <a:srcRect b="24156" l="0" r="0" t="0"/>
          <a:stretch/>
        </p:blipFill>
        <p:spPr>
          <a:xfrm>
            <a:off x="1496250" y="1980300"/>
            <a:ext cx="5763425" cy="1300800"/>
          </a:xfrm>
          <a:prstGeom prst="rect">
            <a:avLst/>
          </a:prstGeom>
          <a:noFill/>
          <a:ln>
            <a:noFill/>
          </a:ln>
        </p:spPr>
      </p:pic>
      <p:pic>
        <p:nvPicPr>
          <p:cNvPr id="194" name="Google Shape;194;p28"/>
          <p:cNvPicPr preferRelativeResize="0"/>
          <p:nvPr/>
        </p:nvPicPr>
        <p:blipFill>
          <a:blip r:embed="rId4">
            <a:alphaModFix/>
          </a:blip>
          <a:stretch>
            <a:fillRect/>
          </a:stretch>
        </p:blipFill>
        <p:spPr>
          <a:xfrm>
            <a:off x="242852" y="542925"/>
            <a:ext cx="4329149" cy="3561975"/>
          </a:xfrm>
          <a:prstGeom prst="rect">
            <a:avLst/>
          </a:prstGeom>
          <a:noFill/>
          <a:ln>
            <a:noFill/>
          </a:ln>
        </p:spPr>
      </p:pic>
      <p:pic>
        <p:nvPicPr>
          <p:cNvPr id="195" name="Google Shape;195;p28"/>
          <p:cNvPicPr preferRelativeResize="0"/>
          <p:nvPr/>
        </p:nvPicPr>
        <p:blipFill>
          <a:blip r:embed="rId5">
            <a:alphaModFix/>
          </a:blip>
          <a:stretch>
            <a:fillRect/>
          </a:stretch>
        </p:blipFill>
        <p:spPr>
          <a:xfrm>
            <a:off x="4800599" y="304800"/>
            <a:ext cx="3716250" cy="4239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xit" presetID="1" presetSubtype="0">
                                  <p:stCondLst>
                                    <p:cond delay="0"/>
                                  </p:stCondLst>
                                  <p:childTnLst>
                                    <p:set>
                                      <p:cBhvr>
                                        <p:cTn dur="1" fill="hold">
                                          <p:stCondLst>
                                            <p:cond delay="1000"/>
                                          </p:stCondLst>
                                        </p:cTn>
                                        <p:tgtEl>
                                          <p:spTgt spid="1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Imagen que contiene dibujo&#10;&#10;Descripción generada con confianza muy alta" id="200" name="Google Shape;200;p29"/>
          <p:cNvPicPr preferRelativeResize="0"/>
          <p:nvPr/>
        </p:nvPicPr>
        <p:blipFill rotWithShape="1">
          <a:blip r:embed="rId3">
            <a:alphaModFix/>
          </a:blip>
          <a:srcRect b="27094" l="6676" r="5933" t="25195"/>
          <a:stretch/>
        </p:blipFill>
        <p:spPr>
          <a:xfrm>
            <a:off x="2816105" y="2742466"/>
            <a:ext cx="3700610" cy="1409699"/>
          </a:xfrm>
          <a:prstGeom prst="rect">
            <a:avLst/>
          </a:prstGeom>
          <a:noFill/>
          <a:ln>
            <a:noFill/>
          </a:ln>
        </p:spPr>
      </p:pic>
      <p:sp>
        <p:nvSpPr>
          <p:cNvPr id="201" name="Google Shape;201;p29"/>
          <p:cNvSpPr txBox="1"/>
          <p:nvPr/>
        </p:nvSpPr>
        <p:spPr>
          <a:xfrm>
            <a:off x="1413783" y="4067175"/>
            <a:ext cx="62757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500">
                <a:solidFill>
                  <a:srgbClr val="000000"/>
                </a:solidFill>
                <a:latin typeface="Calibri"/>
                <a:ea typeface="Calibri"/>
                <a:cs typeface="Calibri"/>
                <a:sym typeface="Calibri"/>
              </a:rPr>
              <a:t>Map </a:t>
            </a:r>
            <a:r>
              <a:rPr b="1" i="1" lang="es" sz="1500">
                <a:solidFill>
                  <a:srgbClr val="000000"/>
                </a:solidFill>
                <a:latin typeface="Calibri"/>
                <a:ea typeface="Calibri"/>
                <a:cs typeface="Calibri"/>
                <a:sym typeface="Calibri"/>
              </a:rPr>
              <a:t>genomic variants</a:t>
            </a:r>
            <a:r>
              <a:rPr i="1" lang="es" sz="1500">
                <a:solidFill>
                  <a:srgbClr val="000000"/>
                </a:solidFill>
                <a:latin typeface="Calibri"/>
                <a:ea typeface="Calibri"/>
                <a:cs typeface="Calibri"/>
                <a:sym typeface="Calibri"/>
              </a:rPr>
              <a:t> </a:t>
            </a:r>
            <a:r>
              <a:rPr lang="es" sz="1500">
                <a:solidFill>
                  <a:srgbClr val="000000"/>
                </a:solidFill>
                <a:latin typeface="Calibri"/>
                <a:ea typeface="Calibri"/>
                <a:cs typeface="Calibri"/>
                <a:sym typeface="Calibri"/>
              </a:rPr>
              <a:t>to </a:t>
            </a:r>
            <a:endParaRPr sz="1500">
              <a:solidFill>
                <a:srgbClr val="000000"/>
              </a:solidFill>
              <a:latin typeface="Calibri"/>
              <a:ea typeface="Calibri"/>
              <a:cs typeface="Calibri"/>
              <a:sym typeface="Calibri"/>
            </a:endParaRPr>
          </a:p>
          <a:p>
            <a:pPr indent="0" lvl="0" marL="0" marR="0" rtl="0" algn="ctr">
              <a:spcBef>
                <a:spcPts val="0"/>
              </a:spcBef>
              <a:spcAft>
                <a:spcPts val="0"/>
              </a:spcAft>
              <a:buNone/>
            </a:pPr>
            <a:r>
              <a:rPr b="1" i="1" lang="es" sz="1500">
                <a:solidFill>
                  <a:srgbClr val="000000"/>
                </a:solidFill>
                <a:latin typeface="Calibri"/>
                <a:ea typeface="Calibri"/>
                <a:cs typeface="Calibri"/>
                <a:sym typeface="Calibri"/>
              </a:rPr>
              <a:t>protein structure </a:t>
            </a:r>
            <a:r>
              <a:rPr lang="es" sz="1500">
                <a:solidFill>
                  <a:srgbClr val="000000"/>
                </a:solidFill>
                <a:latin typeface="Calibri"/>
                <a:ea typeface="Calibri"/>
                <a:cs typeface="Calibri"/>
                <a:sym typeface="Calibri"/>
              </a:rPr>
              <a:t>data in 3D.</a:t>
            </a:r>
            <a:endParaRPr sz="1500">
              <a:solidFill>
                <a:srgbClr val="000000"/>
              </a:solidFill>
              <a:latin typeface="Calibri"/>
              <a:ea typeface="Calibri"/>
              <a:cs typeface="Calibri"/>
              <a:sym typeface="Calibri"/>
            </a:endParaRPr>
          </a:p>
        </p:txBody>
      </p:sp>
      <p:sp>
        <p:nvSpPr>
          <p:cNvPr id="202" name="Google Shape;202;p2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Arial"/>
                <a:ea typeface="Arial"/>
                <a:cs typeface="Arial"/>
                <a:sym typeface="Arial"/>
              </a:rPr>
              <a:t>Why PDBmapper?</a:t>
            </a:r>
            <a:endParaRPr sz="3300">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3300"/>
              <a:buFont typeface="Calibri"/>
              <a:buNone/>
            </a:pPr>
            <a:r>
              <a:t/>
            </a:r>
            <a:endParaRPr sz="3300">
              <a:solidFill>
                <a:schemeClr val="dk1"/>
              </a:solidFill>
              <a:latin typeface="Arial"/>
              <a:ea typeface="Arial"/>
              <a:cs typeface="Arial"/>
              <a:sym typeface="Arial"/>
            </a:endParaRPr>
          </a:p>
        </p:txBody>
      </p:sp>
      <p:sp>
        <p:nvSpPr>
          <p:cNvPr id="203" name="Google Shape;203;p29"/>
          <p:cNvSpPr/>
          <p:nvPr/>
        </p:nvSpPr>
        <p:spPr>
          <a:xfrm>
            <a:off x="1236781" y="1282608"/>
            <a:ext cx="2204400" cy="10545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1400">
                <a:solidFill>
                  <a:srgbClr val="000000"/>
                </a:solidFill>
                <a:latin typeface="Arial"/>
                <a:ea typeface="Arial"/>
                <a:cs typeface="Arial"/>
                <a:sym typeface="Arial"/>
              </a:rPr>
              <a:t>Flexible tool</a:t>
            </a:r>
            <a:r>
              <a:rPr b="0" i="0" lang="es" sz="1400" u="none" strike="noStrike">
                <a:solidFill>
                  <a:srgbClr val="000000"/>
                </a:solidFill>
                <a:latin typeface="Arial"/>
                <a:ea typeface="Arial"/>
                <a:cs typeface="Arial"/>
                <a:sym typeface="Arial"/>
              </a:rPr>
              <a:t> to </a:t>
            </a:r>
            <a:r>
              <a:rPr b="1" i="0" lang="es" sz="1400" u="none" strike="noStrike">
                <a:solidFill>
                  <a:srgbClr val="000000"/>
                </a:solidFill>
                <a:latin typeface="Arial"/>
                <a:ea typeface="Arial"/>
                <a:cs typeface="Arial"/>
                <a:sym typeface="Arial"/>
              </a:rPr>
              <a:t>systematically </a:t>
            </a:r>
            <a:r>
              <a:rPr lang="es" sz="1400">
                <a:solidFill>
                  <a:srgbClr val="000000"/>
                </a:solidFill>
                <a:latin typeface="Arial"/>
                <a:ea typeface="Arial"/>
                <a:cs typeface="Arial"/>
                <a:sym typeface="Arial"/>
              </a:rPr>
              <a:t>integrate</a:t>
            </a:r>
            <a:r>
              <a:rPr b="0" i="0" lang="es" sz="1400" u="none" strike="noStrike">
                <a:solidFill>
                  <a:srgbClr val="000000"/>
                </a:solidFill>
                <a:latin typeface="Arial"/>
                <a:ea typeface="Arial"/>
                <a:cs typeface="Arial"/>
                <a:sym typeface="Arial"/>
              </a:rPr>
              <a:t> genomic and protein structure data.</a:t>
            </a:r>
            <a:r>
              <a:rPr b="0" i="0" lang="e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p:txBody>
      </p:sp>
      <p:sp>
        <p:nvSpPr>
          <p:cNvPr id="204" name="Google Shape;204;p29"/>
          <p:cNvSpPr/>
          <p:nvPr/>
        </p:nvSpPr>
        <p:spPr>
          <a:xfrm>
            <a:off x="3660007" y="1282608"/>
            <a:ext cx="1658100" cy="10437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1400">
                <a:solidFill>
                  <a:schemeClr val="dk1"/>
                </a:solidFill>
                <a:latin typeface="Arial"/>
                <a:ea typeface="Arial"/>
                <a:cs typeface="Arial"/>
                <a:sym typeface="Arial"/>
              </a:rPr>
              <a:t>Possibility to map new VUS</a:t>
            </a:r>
            <a:endParaRPr sz="1400">
              <a:solidFill>
                <a:schemeClr val="dk1"/>
              </a:solidFill>
              <a:latin typeface="Arial"/>
              <a:ea typeface="Arial"/>
              <a:cs typeface="Arial"/>
              <a:sym typeface="Arial"/>
            </a:endParaRPr>
          </a:p>
        </p:txBody>
      </p:sp>
      <p:sp>
        <p:nvSpPr>
          <p:cNvPr id="205" name="Google Shape;205;p29"/>
          <p:cNvSpPr/>
          <p:nvPr/>
        </p:nvSpPr>
        <p:spPr>
          <a:xfrm rot="5400000">
            <a:off x="4394607" y="-910939"/>
            <a:ext cx="197400" cy="6898800"/>
          </a:xfrm>
          <a:prstGeom prst="righ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06" name="Google Shape;206;p29"/>
          <p:cNvSpPr/>
          <p:nvPr/>
        </p:nvSpPr>
        <p:spPr>
          <a:xfrm>
            <a:off x="5497739" y="1271825"/>
            <a:ext cx="2358600" cy="10545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1400">
                <a:solidFill>
                  <a:schemeClr val="dk1"/>
                </a:solidFill>
                <a:latin typeface="Arial"/>
                <a:ea typeface="Arial"/>
                <a:cs typeface="Arial"/>
                <a:sym typeface="Arial"/>
              </a:rPr>
              <a:t>Optimized code to manage large volume of data in a reasonable amount of time</a:t>
            </a:r>
            <a:endParaRPr sz="1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452694" y="1970846"/>
            <a:ext cx="8238600" cy="600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124484"/>
              </a:buClr>
              <a:buSzPts val="3000"/>
              <a:buFont typeface="Arial"/>
              <a:buNone/>
            </a:pPr>
            <a:r>
              <a:rPr lang="es">
                <a:latin typeface="Arial"/>
                <a:ea typeface="Arial"/>
                <a:cs typeface="Arial"/>
                <a:sym typeface="Arial"/>
              </a:rPr>
              <a:t>Methods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p:nvPr/>
        </p:nvSpPr>
        <p:spPr>
          <a:xfrm>
            <a:off x="729342" y="3893004"/>
            <a:ext cx="1782600" cy="4764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s" sz="1400">
                <a:solidFill>
                  <a:schemeClr val="dk1"/>
                </a:solidFill>
                <a:latin typeface="Calibri"/>
                <a:ea typeface="Calibri"/>
                <a:cs typeface="Calibri"/>
                <a:sym typeface="Calibri"/>
              </a:rPr>
              <a:t>Containerization</a:t>
            </a:r>
            <a:endParaRPr sz="1400">
              <a:solidFill>
                <a:schemeClr val="dk1"/>
              </a:solidFill>
              <a:latin typeface="Calibri"/>
              <a:ea typeface="Calibri"/>
              <a:cs typeface="Calibri"/>
              <a:sym typeface="Calibri"/>
            </a:endParaRPr>
          </a:p>
        </p:txBody>
      </p:sp>
      <p:sp>
        <p:nvSpPr>
          <p:cNvPr id="217" name="Google Shape;217;p31"/>
          <p:cNvSpPr/>
          <p:nvPr/>
        </p:nvSpPr>
        <p:spPr>
          <a:xfrm>
            <a:off x="730703" y="3329668"/>
            <a:ext cx="1782600" cy="4764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s" sz="1400">
                <a:solidFill>
                  <a:schemeClr val="dk1"/>
                </a:solidFill>
                <a:latin typeface="Arial"/>
                <a:ea typeface="Arial"/>
                <a:cs typeface="Arial"/>
                <a:sym typeface="Arial"/>
              </a:rPr>
              <a:t>Flexible</a:t>
            </a:r>
            <a:endParaRPr sz="1400">
              <a:solidFill>
                <a:schemeClr val="dk1"/>
              </a:solidFill>
              <a:latin typeface="Arial"/>
              <a:ea typeface="Arial"/>
              <a:cs typeface="Arial"/>
              <a:sym typeface="Arial"/>
            </a:endParaRPr>
          </a:p>
        </p:txBody>
      </p:sp>
      <p:sp>
        <p:nvSpPr>
          <p:cNvPr id="218" name="Google Shape;218;p31"/>
          <p:cNvSpPr/>
          <p:nvPr/>
        </p:nvSpPr>
        <p:spPr>
          <a:xfrm>
            <a:off x="732062" y="2569028"/>
            <a:ext cx="1755300" cy="6738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s" sz="1400">
                <a:solidFill>
                  <a:schemeClr val="dk1"/>
                </a:solidFill>
                <a:latin typeface="Arial"/>
                <a:ea typeface="Arial"/>
                <a:cs typeface="Arial"/>
                <a:sym typeface="Arial"/>
              </a:rPr>
              <a:t>Easy installation </a:t>
            </a:r>
            <a:endParaRPr sz="1100"/>
          </a:p>
          <a:p>
            <a:pPr indent="0" lvl="0" marL="0" marR="0" rtl="0" algn="r">
              <a:spcBef>
                <a:spcPts val="0"/>
              </a:spcBef>
              <a:spcAft>
                <a:spcPts val="0"/>
              </a:spcAft>
              <a:buNone/>
            </a:pPr>
            <a:r>
              <a:rPr i="1" lang="es" sz="1400">
                <a:solidFill>
                  <a:schemeClr val="dk1"/>
                </a:solidFill>
                <a:latin typeface="Arial"/>
                <a:ea typeface="Arial"/>
                <a:cs typeface="Arial"/>
                <a:sym typeface="Arial"/>
              </a:rPr>
              <a:t>pip install</a:t>
            </a:r>
            <a:endParaRPr sz="1400">
              <a:solidFill>
                <a:schemeClr val="dk1"/>
              </a:solidFill>
              <a:latin typeface="Calibri"/>
              <a:ea typeface="Calibri"/>
              <a:cs typeface="Calibri"/>
              <a:sym typeface="Calibri"/>
            </a:endParaRPr>
          </a:p>
        </p:txBody>
      </p:sp>
      <p:sp>
        <p:nvSpPr>
          <p:cNvPr id="219" name="Google Shape;219;p31"/>
          <p:cNvSpPr/>
          <p:nvPr/>
        </p:nvSpPr>
        <p:spPr>
          <a:xfrm>
            <a:off x="732065" y="2004332"/>
            <a:ext cx="1782600" cy="476400"/>
          </a:xfrm>
          <a:prstGeom prst="roundRect">
            <a:avLst>
              <a:gd fmla="val 16667" name="adj"/>
            </a:avLst>
          </a:prstGeom>
          <a:gradFill>
            <a:gsLst>
              <a:gs pos="0">
                <a:srgbClr val="D1D1D1"/>
              </a:gs>
              <a:gs pos="50000">
                <a:srgbClr val="C7C7C7"/>
              </a:gs>
              <a:gs pos="100000">
                <a:srgbClr val="C0C0C0"/>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s" sz="1400">
                <a:solidFill>
                  <a:schemeClr val="dk1"/>
                </a:solidFill>
                <a:latin typeface="Arial"/>
                <a:ea typeface="Arial"/>
                <a:cs typeface="Arial"/>
                <a:sym typeface="Arial"/>
              </a:rPr>
              <a:t>Python </a:t>
            </a:r>
            <a:endParaRPr sz="1100"/>
          </a:p>
        </p:txBody>
      </p:sp>
      <p:sp>
        <p:nvSpPr>
          <p:cNvPr id="220" name="Google Shape;220;p31"/>
          <p:cNvSpPr/>
          <p:nvPr/>
        </p:nvSpPr>
        <p:spPr>
          <a:xfrm>
            <a:off x="732065" y="1419226"/>
            <a:ext cx="1782600" cy="476400"/>
          </a:xfrm>
          <a:prstGeom prst="roundRect">
            <a:avLst>
              <a:gd fmla="val 16667" name="adj"/>
            </a:avLst>
          </a:prstGeom>
          <a:gradFill>
            <a:gsLst>
              <a:gs pos="0">
                <a:srgbClr val="D1D1D1"/>
              </a:gs>
              <a:gs pos="50000">
                <a:srgbClr val="C7C7C7"/>
              </a:gs>
              <a:gs pos="100000">
                <a:srgbClr val="C0C0C0"/>
              </a:gs>
            </a:gsLst>
            <a:lin ang="5400012" scaled="0"/>
          </a:gra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r">
              <a:spcBef>
                <a:spcPts val="0"/>
              </a:spcBef>
              <a:spcAft>
                <a:spcPts val="0"/>
              </a:spcAft>
              <a:buNone/>
            </a:pPr>
            <a:r>
              <a:rPr lang="es" sz="1400">
                <a:solidFill>
                  <a:srgbClr val="000000"/>
                </a:solidFill>
                <a:latin typeface="Arial"/>
                <a:ea typeface="Arial"/>
                <a:cs typeface="Arial"/>
                <a:sym typeface="Arial"/>
              </a:rPr>
              <a:t>Command line tool </a:t>
            </a:r>
            <a:endParaRPr sz="1100"/>
          </a:p>
        </p:txBody>
      </p:sp>
      <p:sp>
        <p:nvSpPr>
          <p:cNvPr id="221" name="Google Shape;221;p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Arial"/>
                <a:ea typeface="Arial"/>
                <a:cs typeface="Arial"/>
                <a:sym typeface="Arial"/>
              </a:rPr>
              <a:t>Methods</a:t>
            </a:r>
            <a:endParaRPr sz="1100"/>
          </a:p>
          <a:p>
            <a:pPr indent="0" lvl="0" marL="0" marR="0" rtl="0" algn="l">
              <a:lnSpc>
                <a:spcPct val="90000"/>
              </a:lnSpc>
              <a:spcBef>
                <a:spcPts val="0"/>
              </a:spcBef>
              <a:spcAft>
                <a:spcPts val="0"/>
              </a:spcAft>
              <a:buClr>
                <a:schemeClr val="dk1"/>
              </a:buClr>
              <a:buSzPts val="3300"/>
              <a:buFont typeface="Calibri"/>
              <a:buNone/>
            </a:pPr>
            <a:r>
              <a:t/>
            </a:r>
            <a:endParaRPr sz="3300">
              <a:solidFill>
                <a:schemeClr val="dk1"/>
              </a:solidFill>
              <a:latin typeface="Arial"/>
              <a:ea typeface="Arial"/>
              <a:cs typeface="Arial"/>
              <a:sym typeface="Arial"/>
            </a:endParaRPr>
          </a:p>
        </p:txBody>
      </p:sp>
      <p:pic>
        <p:nvPicPr>
          <p:cNvPr descr="Captura de pantalla de un celular con letras&#10;&#10;Descripción generada con confianza alta" id="222" name="Google Shape;222;p31"/>
          <p:cNvPicPr preferRelativeResize="0"/>
          <p:nvPr/>
        </p:nvPicPr>
        <p:blipFill rotWithShape="1">
          <a:blip r:embed="rId3">
            <a:alphaModFix/>
          </a:blip>
          <a:srcRect b="0" l="0" r="0" t="0"/>
          <a:stretch/>
        </p:blipFill>
        <p:spPr>
          <a:xfrm>
            <a:off x="2475140" y="338814"/>
            <a:ext cx="6466115" cy="4282176"/>
          </a:xfrm>
          <a:prstGeom prst="rect">
            <a:avLst/>
          </a:prstGeom>
          <a:noFill/>
          <a:ln>
            <a:noFill/>
          </a:ln>
        </p:spPr>
      </p:pic>
      <p:sp>
        <p:nvSpPr>
          <p:cNvPr id="223" name="Google Shape;223;p31"/>
          <p:cNvSpPr/>
          <p:nvPr/>
        </p:nvSpPr>
        <p:spPr>
          <a:xfrm>
            <a:off x="2530257" y="1015390"/>
            <a:ext cx="3295800" cy="1824000"/>
          </a:xfrm>
          <a:prstGeom prst="roundRect">
            <a:avLst>
              <a:gd fmla="val 16667" name="adj"/>
            </a:avLst>
          </a:prstGeom>
          <a:solidFill>
            <a:srgbClr val="A5A5A5">
              <a:alpha val="80000"/>
            </a:srgbClr>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700">
                <a:solidFill>
                  <a:schemeClr val="lt1"/>
                </a:solidFill>
                <a:highlight>
                  <a:srgbClr val="000000"/>
                </a:highlight>
                <a:latin typeface="Calibri"/>
                <a:ea typeface="Calibri"/>
                <a:cs typeface="Calibri"/>
                <a:sym typeface="Calibri"/>
              </a:rPr>
              <a:t>  VARIANTS INPUT  </a:t>
            </a:r>
            <a:endParaRPr sz="1100"/>
          </a:p>
        </p:txBody>
      </p:sp>
      <p:sp>
        <p:nvSpPr>
          <p:cNvPr id="224" name="Google Shape;224;p31"/>
          <p:cNvSpPr/>
          <p:nvPr/>
        </p:nvSpPr>
        <p:spPr>
          <a:xfrm>
            <a:off x="2530256" y="2956925"/>
            <a:ext cx="3295800" cy="1581300"/>
          </a:xfrm>
          <a:prstGeom prst="roundRect">
            <a:avLst>
              <a:gd fmla="val 16667" name="adj"/>
            </a:avLst>
          </a:prstGeom>
          <a:solidFill>
            <a:srgbClr val="A5A5A5">
              <a:alpha val="80000"/>
            </a:srgbClr>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700">
                <a:solidFill>
                  <a:schemeClr val="lt1"/>
                </a:solidFill>
                <a:highlight>
                  <a:srgbClr val="000000"/>
                </a:highlight>
                <a:latin typeface="Calibri"/>
                <a:ea typeface="Calibri"/>
                <a:cs typeface="Calibri"/>
                <a:sym typeface="Calibri"/>
              </a:rPr>
              <a:t>  PROTEIN FEATURES INPUT  </a:t>
            </a:r>
            <a:endParaRPr sz="1700">
              <a:solidFill>
                <a:schemeClr val="lt1"/>
              </a:solidFill>
              <a:latin typeface="Calibri"/>
              <a:ea typeface="Calibri"/>
              <a:cs typeface="Calibri"/>
              <a:sym typeface="Calibri"/>
            </a:endParaRPr>
          </a:p>
        </p:txBody>
      </p:sp>
      <p:sp>
        <p:nvSpPr>
          <p:cNvPr id="225" name="Google Shape;225;p31"/>
          <p:cNvSpPr/>
          <p:nvPr/>
        </p:nvSpPr>
        <p:spPr>
          <a:xfrm>
            <a:off x="5927941" y="1015389"/>
            <a:ext cx="2904600" cy="3523200"/>
          </a:xfrm>
          <a:prstGeom prst="roundRect">
            <a:avLst>
              <a:gd fmla="val 16667" name="adj"/>
            </a:avLst>
          </a:prstGeom>
          <a:solidFill>
            <a:srgbClr val="A5A5A5">
              <a:alpha val="80000"/>
            </a:srgbClr>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900">
                <a:solidFill>
                  <a:schemeClr val="lt1"/>
                </a:solidFill>
                <a:highlight>
                  <a:srgbClr val="000000"/>
                </a:highlight>
                <a:latin typeface="Calibri"/>
                <a:ea typeface="Calibri"/>
                <a:cs typeface="Calibri"/>
                <a:sym typeface="Calibri"/>
              </a:rPr>
              <a:t>  MAPPING  </a:t>
            </a:r>
            <a:endParaRPr sz="19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sz="19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500"/>
                                        <p:tgtEl>
                                          <p:spTgt spid="2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500"/>
                                        <p:tgtEl>
                                          <p:spTgt spid="2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500"/>
                                        <p:tgtEl>
                                          <p:spTgt spid="2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3"/>
                                        </p:tgtEl>
                                      </p:cBhvr>
                                    </p:animEffect>
                                    <p:set>
                                      <p:cBhvr>
                                        <p:cTn dur="1" fill="hold">
                                          <p:stCondLst>
                                            <p:cond delay="50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4"/>
                                        </p:tgtEl>
                                      </p:cBhvr>
                                    </p:animEffect>
                                    <p:set>
                                      <p:cBhvr>
                                        <p:cTn dur="1" fill="hold">
                                          <p:stCondLst>
                                            <p:cond delay="50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5"/>
                                        </p:tgtEl>
                                      </p:cBhvr>
                                    </p:animEffect>
                                    <p:set>
                                      <p:cBhvr>
                                        <p:cTn dur="1" fill="hold">
                                          <p:stCondLst>
                                            <p:cond delay="500"/>
                                          </p:stCondLst>
                                        </p:cTn>
                                        <p:tgtEl>
                                          <p:spTgt spid="2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p:nvPr/>
        </p:nvSpPr>
        <p:spPr>
          <a:xfrm>
            <a:off x="2567326" y="1162515"/>
            <a:ext cx="5728500" cy="3320100"/>
          </a:xfrm>
          <a:prstGeom prst="roundRect">
            <a:avLst>
              <a:gd fmla="val 16667" name="adj"/>
            </a:avLst>
          </a:prstGeom>
          <a:solidFill>
            <a:schemeClr val="lt2"/>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400">
              <a:solidFill>
                <a:schemeClr val="dk1"/>
              </a:solidFill>
              <a:latin typeface="Arial"/>
              <a:ea typeface="Arial"/>
              <a:cs typeface="Arial"/>
              <a:sym typeface="Arial"/>
            </a:endParaRPr>
          </a:p>
        </p:txBody>
      </p:sp>
      <p:sp>
        <p:nvSpPr>
          <p:cNvPr id="231" name="Google Shape;231;p32"/>
          <p:cNvSpPr/>
          <p:nvPr/>
        </p:nvSpPr>
        <p:spPr>
          <a:xfrm>
            <a:off x="3132024" y="2393962"/>
            <a:ext cx="979800" cy="693900"/>
          </a:xfrm>
          <a:prstGeom prst="roundRect">
            <a:avLst>
              <a:gd fmla="val 16667" name="adj"/>
            </a:avLst>
          </a:prstGeom>
          <a:gradFill>
            <a:gsLst>
              <a:gs pos="0">
                <a:srgbClr val="D1D1D1"/>
              </a:gs>
              <a:gs pos="50000">
                <a:srgbClr val="C7C7C7"/>
              </a:gs>
              <a:gs pos="100000">
                <a:srgbClr val="C0C0C0"/>
              </a:gs>
            </a:gsLst>
            <a:lin ang="5400012" scaled="0"/>
          </a:gra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s" sz="1400">
                <a:solidFill>
                  <a:schemeClr val="dk1"/>
                </a:solidFill>
                <a:latin typeface="Arial"/>
                <a:ea typeface="Arial"/>
                <a:cs typeface="Arial"/>
                <a:sym typeface="Arial"/>
              </a:rPr>
              <a:t>SKAT-O</a:t>
            </a:r>
            <a:endParaRPr sz="1400">
              <a:solidFill>
                <a:schemeClr val="dk1"/>
              </a:solidFill>
              <a:latin typeface="Calibri"/>
              <a:ea typeface="Calibri"/>
              <a:cs typeface="Calibri"/>
              <a:sym typeface="Calibri"/>
            </a:endParaRPr>
          </a:p>
        </p:txBody>
      </p:sp>
      <p:sp>
        <p:nvSpPr>
          <p:cNvPr id="232" name="Google Shape;232;p32"/>
          <p:cNvSpPr/>
          <p:nvPr/>
        </p:nvSpPr>
        <p:spPr>
          <a:xfrm>
            <a:off x="3132024" y="3400891"/>
            <a:ext cx="979800" cy="537600"/>
          </a:xfrm>
          <a:prstGeom prst="roundRect">
            <a:avLst>
              <a:gd fmla="val 16667" name="adj"/>
            </a:avLst>
          </a:prstGeom>
          <a:gradFill>
            <a:gsLst>
              <a:gs pos="0">
                <a:srgbClr val="D1D1D1"/>
              </a:gs>
              <a:gs pos="50000">
                <a:srgbClr val="C7C7C7"/>
              </a:gs>
              <a:gs pos="100000">
                <a:srgbClr val="C0C0C0"/>
              </a:gs>
            </a:gsLst>
            <a:lin ang="5400012" scaled="0"/>
          </a:gra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s" sz="1400">
                <a:solidFill>
                  <a:schemeClr val="dk1"/>
                </a:solidFill>
                <a:latin typeface="Arial"/>
                <a:ea typeface="Arial"/>
                <a:cs typeface="Arial"/>
                <a:sym typeface="Arial"/>
              </a:rPr>
              <a:t>POINT</a:t>
            </a:r>
            <a:endParaRPr sz="1100"/>
          </a:p>
        </p:txBody>
      </p:sp>
      <p:sp>
        <p:nvSpPr>
          <p:cNvPr id="233" name="Google Shape;233;p32"/>
          <p:cNvSpPr/>
          <p:nvPr/>
        </p:nvSpPr>
        <p:spPr>
          <a:xfrm>
            <a:off x="3132023" y="1495892"/>
            <a:ext cx="952500" cy="564900"/>
          </a:xfrm>
          <a:prstGeom prst="roundRect">
            <a:avLst>
              <a:gd fmla="val 16667" name="adj"/>
            </a:avLst>
          </a:prstGeom>
          <a:gradFill>
            <a:gsLst>
              <a:gs pos="0">
                <a:srgbClr val="D1D1D1"/>
              </a:gs>
              <a:gs pos="50000">
                <a:srgbClr val="C7C7C7"/>
              </a:gs>
              <a:gs pos="100000">
                <a:srgbClr val="C0C0C0"/>
              </a:gs>
            </a:gsLst>
            <a:lin ang="5400012" scaled="0"/>
          </a:gra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b="1" lang="es" sz="1400">
                <a:solidFill>
                  <a:schemeClr val="dk1"/>
                </a:solidFill>
                <a:latin typeface="Arial"/>
                <a:ea typeface="Arial"/>
                <a:cs typeface="Arial"/>
                <a:sym typeface="Arial"/>
              </a:rPr>
              <a:t>SKAT</a:t>
            </a:r>
            <a:endParaRPr sz="1100"/>
          </a:p>
        </p:txBody>
      </p:sp>
      <p:pic>
        <p:nvPicPr>
          <p:cNvPr descr="Captura de pantalla de un celular&#10;&#10;Descripción generada con confianza alta" id="234" name="Google Shape;234;p32"/>
          <p:cNvPicPr preferRelativeResize="0"/>
          <p:nvPr/>
        </p:nvPicPr>
        <p:blipFill rotWithShape="1">
          <a:blip r:embed="rId3">
            <a:alphaModFix/>
          </a:blip>
          <a:srcRect b="0" l="0" r="0" t="0"/>
          <a:stretch/>
        </p:blipFill>
        <p:spPr>
          <a:xfrm>
            <a:off x="4357146" y="1422689"/>
            <a:ext cx="3452699" cy="715071"/>
          </a:xfrm>
          <a:prstGeom prst="rect">
            <a:avLst/>
          </a:prstGeom>
          <a:noFill/>
          <a:ln>
            <a:noFill/>
          </a:ln>
        </p:spPr>
      </p:pic>
      <p:pic>
        <p:nvPicPr>
          <p:cNvPr descr="Imagen que contiene pájaro&#10;&#10;Descripción generada con confianza muy alta" id="235" name="Google Shape;235;p32"/>
          <p:cNvPicPr preferRelativeResize="0"/>
          <p:nvPr/>
        </p:nvPicPr>
        <p:blipFill rotWithShape="1">
          <a:blip r:embed="rId4">
            <a:alphaModFix/>
          </a:blip>
          <a:srcRect b="0" l="0" r="0" t="0"/>
          <a:stretch/>
        </p:blipFill>
        <p:spPr>
          <a:xfrm>
            <a:off x="4357208" y="3311356"/>
            <a:ext cx="3452132" cy="660641"/>
          </a:xfrm>
          <a:prstGeom prst="rect">
            <a:avLst/>
          </a:prstGeom>
          <a:noFill/>
          <a:ln>
            <a:noFill/>
          </a:ln>
        </p:spPr>
      </p:pic>
      <p:pic>
        <p:nvPicPr>
          <p:cNvPr descr="Captura de pantalla de un celular con texto&#10;&#10;Descripción generada con confianza alta" id="236" name="Google Shape;236;p32"/>
          <p:cNvPicPr preferRelativeResize="0"/>
          <p:nvPr/>
        </p:nvPicPr>
        <p:blipFill rotWithShape="1">
          <a:blip r:embed="rId5">
            <a:alphaModFix/>
          </a:blip>
          <a:srcRect b="0" l="0" r="0" t="0"/>
          <a:stretch/>
        </p:blipFill>
        <p:spPr>
          <a:xfrm>
            <a:off x="4357207" y="2313306"/>
            <a:ext cx="3452132" cy="828846"/>
          </a:xfrm>
          <a:prstGeom prst="rect">
            <a:avLst/>
          </a:prstGeom>
          <a:noFill/>
          <a:ln>
            <a:noFill/>
          </a:ln>
        </p:spPr>
      </p:pic>
      <p:sp>
        <p:nvSpPr>
          <p:cNvPr id="237" name="Google Shape;237;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Arial"/>
                <a:ea typeface="Arial"/>
                <a:cs typeface="Arial"/>
                <a:sym typeface="Arial"/>
              </a:rPr>
              <a:t>Methods</a:t>
            </a:r>
            <a:endParaRPr sz="1100"/>
          </a:p>
          <a:p>
            <a:pPr indent="0" lvl="0" marL="0" marR="0" rtl="0" algn="l">
              <a:lnSpc>
                <a:spcPct val="90000"/>
              </a:lnSpc>
              <a:spcBef>
                <a:spcPts val="0"/>
              </a:spcBef>
              <a:spcAft>
                <a:spcPts val="0"/>
              </a:spcAft>
              <a:buClr>
                <a:schemeClr val="dk1"/>
              </a:buClr>
              <a:buSzPts val="3300"/>
              <a:buFont typeface="Calibri"/>
              <a:buNone/>
            </a:pPr>
            <a:r>
              <a:t/>
            </a:r>
            <a:endParaRPr sz="3300">
              <a:solidFill>
                <a:schemeClr val="dk1"/>
              </a:solidFill>
              <a:latin typeface="Arial"/>
              <a:ea typeface="Arial"/>
              <a:cs typeface="Arial"/>
              <a:sym typeface="Arial"/>
            </a:endParaRPr>
          </a:p>
        </p:txBody>
      </p:sp>
      <p:pic>
        <p:nvPicPr>
          <p:cNvPr descr="Papel" id="238" name="Google Shape;238;p32"/>
          <p:cNvPicPr preferRelativeResize="0"/>
          <p:nvPr/>
        </p:nvPicPr>
        <p:blipFill rotWithShape="1">
          <a:blip r:embed="rId6">
            <a:alphaModFix/>
          </a:blip>
          <a:srcRect b="0" l="0" r="0" t="0"/>
          <a:stretch/>
        </p:blipFill>
        <p:spPr>
          <a:xfrm>
            <a:off x="766083" y="2138389"/>
            <a:ext cx="951139" cy="951139"/>
          </a:xfrm>
          <a:prstGeom prst="rect">
            <a:avLst/>
          </a:prstGeom>
          <a:noFill/>
          <a:ln>
            <a:noFill/>
          </a:ln>
        </p:spPr>
      </p:pic>
      <p:sp>
        <p:nvSpPr>
          <p:cNvPr id="239" name="Google Shape;239;p32"/>
          <p:cNvSpPr/>
          <p:nvPr/>
        </p:nvSpPr>
        <p:spPr>
          <a:xfrm>
            <a:off x="1187903" y="2655458"/>
            <a:ext cx="626100" cy="224700"/>
          </a:xfrm>
          <a:prstGeom prst="roundRect">
            <a:avLst>
              <a:gd fmla="val 16667" name="adj"/>
            </a:avLst>
          </a:prstGeom>
          <a:solidFill>
            <a:schemeClr val="dk1"/>
          </a:solid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200">
                <a:solidFill>
                  <a:schemeClr val="lt1"/>
                </a:solidFill>
                <a:latin typeface="Courier New"/>
                <a:ea typeface="Courier New"/>
                <a:cs typeface="Courier New"/>
                <a:sym typeface="Courier New"/>
              </a:rPr>
              <a:t>SetID</a:t>
            </a:r>
            <a:endParaRPr sz="1100"/>
          </a:p>
        </p:txBody>
      </p:sp>
      <p:sp>
        <p:nvSpPr>
          <p:cNvPr id="240" name="Google Shape;240;p32"/>
          <p:cNvSpPr/>
          <p:nvPr/>
        </p:nvSpPr>
        <p:spPr>
          <a:xfrm>
            <a:off x="2154569" y="1097882"/>
            <a:ext cx="285900" cy="3408600"/>
          </a:xfrm>
          <a:prstGeom prst="leftBrace">
            <a:avLst>
              <a:gd fmla="val 8333" name="adj1"/>
              <a:gd fmla="val 50000" name="adj2"/>
            </a:avLst>
          </a:prstGeom>
          <a:solidFill>
            <a:schemeClr val="lt1"/>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p:txBody>
      </p:sp>
      <p:sp>
        <p:nvSpPr>
          <p:cNvPr id="241" name="Google Shape;241;p32"/>
          <p:cNvSpPr txBox="1"/>
          <p:nvPr/>
        </p:nvSpPr>
        <p:spPr>
          <a:xfrm>
            <a:off x="2611211" y="733173"/>
            <a:ext cx="5649900" cy="276900"/>
          </a:xfrm>
          <a:prstGeom prst="rect">
            <a:avLst/>
          </a:prstGeom>
          <a:solidFill>
            <a:srgbClr val="FBE4D4"/>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es" sz="1400">
                <a:solidFill>
                  <a:schemeClr val="dk1"/>
                </a:solidFill>
                <a:latin typeface="Arial"/>
                <a:ea typeface="Arial"/>
                <a:cs typeface="Arial"/>
                <a:sym typeface="Arial"/>
              </a:rPr>
              <a:t>Bringing protein structures to the germline genetics community</a:t>
            </a:r>
            <a:endParaRPr sz="1400">
              <a:solidFill>
                <a:schemeClr val="dk1"/>
              </a:solidFill>
              <a:latin typeface="Calibri"/>
              <a:ea typeface="Calibri"/>
              <a:cs typeface="Calibri"/>
              <a:sym typeface="Calibri"/>
            </a:endParaRPr>
          </a:p>
        </p:txBody>
      </p:sp>
      <p:sp>
        <p:nvSpPr>
          <p:cNvPr id="242" name="Google Shape;242;p32"/>
          <p:cNvSpPr/>
          <p:nvPr/>
        </p:nvSpPr>
        <p:spPr>
          <a:xfrm>
            <a:off x="745668" y="1895475"/>
            <a:ext cx="869100" cy="292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1" lang="es" sz="1400">
                <a:solidFill>
                  <a:schemeClr val="dk1"/>
                </a:solidFill>
              </a:rPr>
              <a:t>Out</a:t>
            </a:r>
            <a:r>
              <a:rPr b="1" i="1" lang="es" sz="1400">
                <a:solidFill>
                  <a:schemeClr val="dk1"/>
                </a:solidFill>
                <a:latin typeface="Arial"/>
                <a:ea typeface="Arial"/>
                <a:cs typeface="Arial"/>
                <a:sym typeface="Arial"/>
              </a:rPr>
              <a:t>put</a:t>
            </a:r>
            <a:endParaRPr b="1" i="1" sz="1400">
              <a:solidFill>
                <a:schemeClr val="dk1"/>
              </a:solidFill>
              <a:latin typeface="Arial"/>
              <a:ea typeface="Arial"/>
              <a:cs typeface="Arial"/>
              <a:sym typeface="Arial"/>
            </a:endParaRPr>
          </a:p>
        </p:txBody>
      </p:sp>
      <p:graphicFrame>
        <p:nvGraphicFramePr>
          <p:cNvPr id="243" name="Google Shape;243;p32"/>
          <p:cNvGraphicFramePr/>
          <p:nvPr/>
        </p:nvGraphicFramePr>
        <p:xfrm>
          <a:off x="549457" y="3276818"/>
          <a:ext cx="3000000" cy="3000000"/>
        </p:xfrm>
        <a:graphic>
          <a:graphicData uri="http://schemas.openxmlformats.org/drawingml/2006/table">
            <a:tbl>
              <a:tblPr bandRow="1" firstRow="1">
                <a:noFill/>
                <a:tableStyleId>{000404CE-6DEC-48E4-9C47-175385E59457}</a:tableStyleId>
              </a:tblPr>
              <a:tblGrid>
                <a:gridCol w="578300"/>
                <a:gridCol w="908075"/>
              </a:tblGrid>
              <a:tr h="337375">
                <a:tc>
                  <a:txBody>
                    <a:bodyPr/>
                    <a:lstStyle/>
                    <a:p>
                      <a:pPr indent="0" lvl="0" marL="0" marR="0" rtl="0" algn="l">
                        <a:spcBef>
                          <a:spcPts val="0"/>
                        </a:spcBef>
                        <a:spcAft>
                          <a:spcPts val="0"/>
                        </a:spcAft>
                        <a:buNone/>
                      </a:pPr>
                      <a:r>
                        <a:rPr lang="es" sz="1100"/>
                        <a:t>Varid</a:t>
                      </a:r>
                      <a:endParaRPr sz="1100"/>
                    </a:p>
                  </a:txBody>
                  <a:tcPr marT="34300" marB="34300" marR="68600" marL="68600"/>
                </a:tc>
                <a:tc>
                  <a:txBody>
                    <a:bodyPr/>
                    <a:lstStyle/>
                    <a:p>
                      <a:pPr indent="0" lvl="0" marL="0" marR="0" rtl="0" algn="l">
                        <a:spcBef>
                          <a:spcPts val="0"/>
                        </a:spcBef>
                        <a:spcAft>
                          <a:spcPts val="0"/>
                        </a:spcAft>
                        <a:buNone/>
                      </a:pPr>
                      <a:r>
                        <a:rPr lang="es" sz="1100"/>
                        <a:t>Struc. Feature id</a:t>
                      </a:r>
                      <a:endParaRPr sz="1100"/>
                    </a:p>
                  </a:txBody>
                  <a:tcPr marT="34300" marB="34300" marR="68600" marL="68600"/>
                </a:tc>
              </a:tr>
              <a:tr h="216125">
                <a:tc>
                  <a:txBody>
                    <a:bodyPr/>
                    <a:lstStyle/>
                    <a:p>
                      <a:pPr indent="0" lvl="0" marL="0" marR="0" rtl="0" algn="l">
                        <a:spcBef>
                          <a:spcPts val="0"/>
                        </a:spcBef>
                        <a:spcAft>
                          <a:spcPts val="0"/>
                        </a:spcAft>
                        <a:buNone/>
                      </a:pPr>
                      <a:r>
                        <a:rPr lang="es" sz="1100"/>
                        <a:t>rs</a:t>
                      </a:r>
                      <a:endParaRPr sz="1100"/>
                    </a:p>
                  </a:txBody>
                  <a:tcPr marT="34300" marB="34300" marR="68600" marL="68600"/>
                </a:tc>
                <a:tc>
                  <a:txBody>
                    <a:bodyPr/>
                    <a:lstStyle/>
                    <a:p>
                      <a:pPr indent="0" lvl="0" marL="0" marR="0" rtl="0" algn="l">
                        <a:spcBef>
                          <a:spcPts val="0"/>
                        </a:spcBef>
                        <a:spcAft>
                          <a:spcPts val="0"/>
                        </a:spcAft>
                        <a:buNone/>
                      </a:pPr>
                      <a:r>
                        <a:rPr lang="es" sz="1100"/>
                        <a:t>feature1</a:t>
                      </a:r>
                      <a:endParaRPr sz="1100"/>
                    </a:p>
                  </a:txBody>
                  <a:tcPr marT="34300" marB="34300" marR="68600" marL="68600"/>
                </a:tc>
              </a:tr>
              <a:tr h="216125">
                <a:tc>
                  <a:txBody>
                    <a:bodyPr/>
                    <a:lstStyle/>
                    <a:p>
                      <a:pPr indent="0" lvl="0" marL="0" marR="0" rtl="0" algn="l">
                        <a:spcBef>
                          <a:spcPts val="0"/>
                        </a:spcBef>
                        <a:spcAft>
                          <a:spcPts val="0"/>
                        </a:spcAft>
                        <a:buClr>
                          <a:schemeClr val="dk1"/>
                        </a:buClr>
                        <a:buSzPts val="1100"/>
                        <a:buFont typeface="Calibri"/>
                        <a:buNone/>
                      </a:pPr>
                      <a:r>
                        <a:rPr lang="es" sz="1100"/>
                        <a:t>rs</a:t>
                      </a:r>
                      <a:endParaRPr sz="1100"/>
                    </a:p>
                  </a:txBody>
                  <a:tcPr marT="34300" marB="34300" marR="68600" marL="68600"/>
                </a:tc>
                <a:tc>
                  <a:txBody>
                    <a:bodyPr/>
                    <a:lstStyle/>
                    <a:p>
                      <a:pPr indent="0" lvl="0" marL="0" marR="0" rtl="0" algn="l">
                        <a:spcBef>
                          <a:spcPts val="0"/>
                        </a:spcBef>
                        <a:spcAft>
                          <a:spcPts val="0"/>
                        </a:spcAft>
                        <a:buClr>
                          <a:schemeClr val="dk1"/>
                        </a:buClr>
                        <a:buSzPts val="1100"/>
                        <a:buFont typeface="Calibri"/>
                        <a:buNone/>
                      </a:pPr>
                      <a:r>
                        <a:rPr lang="es" sz="1100"/>
                        <a:t>feature2</a:t>
                      </a:r>
                      <a:endParaRPr sz="1100"/>
                    </a:p>
                  </a:txBody>
                  <a:tcPr marT="34300" marB="34300" marR="68600" marL="68600"/>
                </a:tc>
              </a:tr>
              <a:tr h="216125">
                <a:tc>
                  <a:txBody>
                    <a:bodyPr/>
                    <a:lstStyle/>
                    <a:p>
                      <a:pPr indent="0" lvl="0" marL="0" marR="0" rtl="0" algn="l">
                        <a:spcBef>
                          <a:spcPts val="0"/>
                        </a:spcBef>
                        <a:spcAft>
                          <a:spcPts val="0"/>
                        </a:spcAft>
                        <a:buClr>
                          <a:schemeClr val="dk1"/>
                        </a:buClr>
                        <a:buSzPts val="1100"/>
                        <a:buFont typeface="Calibri"/>
                        <a:buNone/>
                      </a:pPr>
                      <a:r>
                        <a:rPr lang="es" sz="1100"/>
                        <a:t>...</a:t>
                      </a:r>
                      <a:endParaRPr sz="1100"/>
                    </a:p>
                  </a:txBody>
                  <a:tcPr marT="34300" marB="34300" marR="68600" marL="68600"/>
                </a:tc>
                <a:tc>
                  <a:txBody>
                    <a:bodyPr/>
                    <a:lstStyle/>
                    <a:p>
                      <a:pPr indent="0" lvl="0" marL="0" marR="0" rtl="0" algn="l">
                        <a:spcBef>
                          <a:spcPts val="0"/>
                        </a:spcBef>
                        <a:spcAft>
                          <a:spcPts val="0"/>
                        </a:spcAft>
                        <a:buClr>
                          <a:schemeClr val="dk1"/>
                        </a:buClr>
                        <a:buSzPts val="1100"/>
                        <a:buFont typeface="Calibri"/>
                        <a:buNone/>
                      </a:pPr>
                      <a:r>
                        <a:rPr lang="es" sz="1100"/>
                        <a:t>...</a:t>
                      </a:r>
                      <a:endParaRPr sz="1100"/>
                    </a:p>
                  </a:txBody>
                  <a:tcPr marT="34300" marB="34300" marR="68600" marL="68600"/>
                </a:tc>
              </a:tr>
            </a:tbl>
          </a:graphicData>
        </a:graphic>
      </p:graphicFrame>
      <p:sp>
        <p:nvSpPr>
          <p:cNvPr id="244" name="Google Shape;244;p32"/>
          <p:cNvSpPr txBox="1"/>
          <p:nvPr/>
        </p:nvSpPr>
        <p:spPr>
          <a:xfrm>
            <a:off x="767443" y="3019426"/>
            <a:ext cx="1091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200">
                <a:solidFill>
                  <a:schemeClr val="dk1"/>
                </a:solidFill>
                <a:latin typeface="Calibri"/>
                <a:ea typeface="Calibri"/>
                <a:cs typeface="Calibri"/>
                <a:sym typeface="Calibri"/>
              </a:rPr>
              <a:t>2 columns file</a:t>
            </a:r>
            <a:endParaRPr sz="1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200">
                <a:solidFill>
                  <a:schemeClr val="dk1"/>
                </a:solidFill>
              </a:rPr>
              <a:t>Generation of p</a:t>
            </a:r>
            <a:r>
              <a:rPr lang="es" sz="3200">
                <a:solidFill>
                  <a:schemeClr val="dk1"/>
                </a:solidFill>
                <a:latin typeface="Arial"/>
                <a:ea typeface="Arial"/>
                <a:cs typeface="Arial"/>
                <a:sym typeface="Arial"/>
              </a:rPr>
              <a:t>rotein interfaces </a:t>
            </a:r>
            <a:r>
              <a:rPr lang="es" sz="3200">
                <a:solidFill>
                  <a:schemeClr val="dk1"/>
                </a:solidFill>
              </a:rPr>
              <a:t>catalogue</a:t>
            </a:r>
            <a:endParaRPr sz="3200">
              <a:solidFill>
                <a:schemeClr val="dk1"/>
              </a:solidFill>
              <a:latin typeface="Calibri"/>
              <a:ea typeface="Calibri"/>
              <a:cs typeface="Calibri"/>
              <a:sym typeface="Calibri"/>
            </a:endParaRPr>
          </a:p>
        </p:txBody>
      </p:sp>
      <p:sp>
        <p:nvSpPr>
          <p:cNvPr id="250" name="Google Shape;250;p33"/>
          <p:cNvSpPr txBox="1"/>
          <p:nvPr/>
        </p:nvSpPr>
        <p:spPr>
          <a:xfrm>
            <a:off x="2605456" y="1814146"/>
            <a:ext cx="6072600" cy="1731000"/>
          </a:xfrm>
          <a:prstGeom prst="rect">
            <a:avLst/>
          </a:prstGeom>
          <a:noFill/>
          <a:ln cap="flat" cmpd="sng" w="28575">
            <a:solidFill>
              <a:srgbClr val="E6D8F0"/>
            </a:solidFill>
            <a:prstDash val="dot"/>
            <a:round/>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b="1" lang="es" sz="1400">
                <a:solidFill>
                  <a:schemeClr val="dk1"/>
                </a:solidFill>
                <a:latin typeface="Calibri"/>
                <a:ea typeface="Calibri"/>
                <a:cs typeface="Calibri"/>
                <a:sym typeface="Calibri"/>
              </a:rPr>
              <a:t>Generation of protein interfaces catalogue following the steps specified in:</a:t>
            </a:r>
            <a:r>
              <a:rPr lang="es" sz="1400">
                <a:solidFill>
                  <a:schemeClr val="dk1"/>
                </a:solidFill>
                <a:latin typeface="Calibri"/>
                <a:ea typeface="Calibri"/>
                <a:cs typeface="Calibri"/>
                <a:sym typeface="Calibri"/>
              </a:rPr>
              <a:t>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s" sz="1400">
                <a:solidFill>
                  <a:schemeClr val="dk1"/>
                </a:solidFill>
                <a:latin typeface="Calibri"/>
                <a:ea typeface="Calibri"/>
                <a:cs typeface="Calibri"/>
                <a:sym typeface="Calibri"/>
              </a:rPr>
              <a:t>Porta-Pardo E, Garcia-Alonso L, Hrabe T, Dopazo J, Godzik A. </a:t>
            </a:r>
            <a:r>
              <a:rPr lang="es" sz="1400" u="sng">
                <a:solidFill>
                  <a:schemeClr val="dk1"/>
                </a:solidFill>
                <a:latin typeface="Calibri"/>
                <a:ea typeface="Calibri"/>
                <a:cs typeface="Calibri"/>
                <a:sym typeface="Calibri"/>
              </a:rPr>
              <a:t>A Pan-Cancer Catalogue of Cancer Driver Protein Interaction Interfaces.</a:t>
            </a:r>
            <a:r>
              <a:rPr lang="es" sz="1400">
                <a:solidFill>
                  <a:schemeClr val="dk1"/>
                </a:solidFill>
                <a:latin typeface="Calibri"/>
                <a:ea typeface="Calibri"/>
                <a:cs typeface="Calibri"/>
                <a:sym typeface="Calibri"/>
              </a:rPr>
              <a:t> PLoS Comput Biol. 2015;11(10):e1004518.​</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51" name="Google Shape;251;p33"/>
          <p:cNvSpPr/>
          <p:nvPr/>
        </p:nvSpPr>
        <p:spPr>
          <a:xfrm>
            <a:off x="931459" y="1875587"/>
            <a:ext cx="1238100" cy="1597200"/>
          </a:xfrm>
          <a:prstGeom prst="roundRect">
            <a:avLst>
              <a:gd fmla="val 16667" name="adj"/>
            </a:avLst>
          </a:prstGeom>
          <a:solidFill>
            <a:srgbClr val="E6D8F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2" name="Google Shape;252;p33"/>
          <p:cNvSpPr txBox="1"/>
          <p:nvPr/>
        </p:nvSpPr>
        <p:spPr>
          <a:xfrm>
            <a:off x="521335" y="2933189"/>
            <a:ext cx="20574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400">
                <a:solidFill>
                  <a:schemeClr val="dk1"/>
                </a:solidFill>
                <a:latin typeface="Calibri"/>
                <a:ea typeface="Calibri"/>
                <a:cs typeface="Calibri"/>
                <a:sym typeface="Calibri"/>
              </a:rPr>
              <a:t>PROTEIN </a:t>
            </a:r>
            <a:br>
              <a:rPr b="1" lang="es" sz="1400">
                <a:solidFill>
                  <a:schemeClr val="dk1"/>
                </a:solidFill>
                <a:latin typeface="Calibri"/>
                <a:ea typeface="Calibri"/>
                <a:cs typeface="Calibri"/>
                <a:sym typeface="Calibri"/>
              </a:rPr>
            </a:br>
            <a:r>
              <a:rPr b="1" lang="es" sz="1400">
                <a:solidFill>
                  <a:schemeClr val="dk1"/>
                </a:solidFill>
                <a:latin typeface="Calibri"/>
                <a:ea typeface="Calibri"/>
                <a:cs typeface="Calibri"/>
                <a:sym typeface="Calibri"/>
              </a:rPr>
              <a:t>INTERFACES DB</a:t>
            </a:r>
            <a:endParaRPr b="1" sz="1400">
              <a:solidFill>
                <a:schemeClr val="dk1"/>
              </a:solidFill>
              <a:latin typeface="Calibri"/>
              <a:ea typeface="Calibri"/>
              <a:cs typeface="Calibri"/>
              <a:sym typeface="Calibri"/>
            </a:endParaRPr>
          </a:p>
        </p:txBody>
      </p:sp>
      <p:pic>
        <p:nvPicPr>
          <p:cNvPr id="253" name="Google Shape;253;p33"/>
          <p:cNvPicPr preferRelativeResize="0"/>
          <p:nvPr/>
        </p:nvPicPr>
        <p:blipFill rotWithShape="1">
          <a:blip r:embed="rId3">
            <a:alphaModFix/>
          </a:blip>
          <a:srcRect b="0" l="0" r="0" t="0"/>
          <a:stretch/>
        </p:blipFill>
        <p:spPr>
          <a:xfrm>
            <a:off x="1162050" y="2141764"/>
            <a:ext cx="778328" cy="77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3">
            <a:alphaModFix/>
          </a:blip>
          <a:stretch>
            <a:fillRect/>
          </a:stretch>
        </p:blipFill>
        <p:spPr>
          <a:xfrm>
            <a:off x="1043842" y="0"/>
            <a:ext cx="4060657" cy="5143499"/>
          </a:xfrm>
          <a:prstGeom prst="rect">
            <a:avLst/>
          </a:prstGeom>
          <a:noFill/>
          <a:ln>
            <a:noFill/>
          </a:ln>
        </p:spPr>
      </p:pic>
      <p:sp>
        <p:nvSpPr>
          <p:cNvPr id="259" name="Google Shape;259;p34"/>
          <p:cNvSpPr/>
          <p:nvPr/>
        </p:nvSpPr>
        <p:spPr>
          <a:xfrm>
            <a:off x="2312500" y="1286250"/>
            <a:ext cx="584100" cy="50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pic>
        <p:nvPicPr>
          <p:cNvPr id="260" name="Google Shape;260;p34"/>
          <p:cNvPicPr preferRelativeResize="0"/>
          <p:nvPr/>
        </p:nvPicPr>
        <p:blipFill>
          <a:blip r:embed="rId4">
            <a:alphaModFix/>
          </a:blip>
          <a:stretch>
            <a:fillRect/>
          </a:stretch>
        </p:blipFill>
        <p:spPr>
          <a:xfrm>
            <a:off x="5677100" y="196375"/>
            <a:ext cx="3308250" cy="217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379550" y="2269825"/>
            <a:ext cx="2743200" cy="752475"/>
          </a:xfrm>
          <a:prstGeom prst="rect">
            <a:avLst/>
          </a:prstGeom>
          <a:noFill/>
          <a:ln>
            <a:noFill/>
          </a:ln>
        </p:spPr>
      </p:pic>
      <p:sp>
        <p:nvSpPr>
          <p:cNvPr id="80" name="Google Shape;80;p17"/>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s" sz="2980">
                <a:latin typeface="Helvetica Neue"/>
                <a:ea typeface="Helvetica Neue"/>
                <a:cs typeface="Helvetica Neue"/>
                <a:sym typeface="Helvetica Neue"/>
              </a:rPr>
              <a:t>For those who don’t know...</a:t>
            </a:r>
            <a:endParaRPr sz="4480">
              <a:latin typeface="Helvetica Neue"/>
              <a:ea typeface="Helvetica Neue"/>
              <a:cs typeface="Helvetica Neue"/>
              <a:sym typeface="Helvetica Neue"/>
            </a:endParaRPr>
          </a:p>
        </p:txBody>
      </p:sp>
      <p:pic>
        <p:nvPicPr>
          <p:cNvPr id="81" name="Google Shape;81;p17"/>
          <p:cNvPicPr preferRelativeResize="0"/>
          <p:nvPr/>
        </p:nvPicPr>
        <p:blipFill>
          <a:blip r:embed="rId4">
            <a:alphaModFix/>
          </a:blip>
          <a:stretch>
            <a:fillRect/>
          </a:stretch>
        </p:blipFill>
        <p:spPr>
          <a:xfrm>
            <a:off x="3494200" y="1170125"/>
            <a:ext cx="5497398" cy="36292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200">
                <a:solidFill>
                  <a:schemeClr val="dk1"/>
                </a:solidFill>
                <a:latin typeface="Arial"/>
                <a:ea typeface="Arial"/>
                <a:cs typeface="Arial"/>
                <a:sym typeface="Arial"/>
              </a:rPr>
              <a:t>Generation of protein interfaces catalogue</a:t>
            </a:r>
            <a:endParaRPr sz="1100"/>
          </a:p>
        </p:txBody>
      </p:sp>
      <p:pic>
        <p:nvPicPr>
          <p:cNvPr descr="Imagen que contiene alimentos&#10;&#10;Descripción generada con confianza muy alta" id="266" name="Google Shape;266;p35"/>
          <p:cNvPicPr preferRelativeResize="0"/>
          <p:nvPr/>
        </p:nvPicPr>
        <p:blipFill rotWithShape="1">
          <a:blip r:embed="rId3">
            <a:alphaModFix/>
          </a:blip>
          <a:srcRect b="10241" l="11084" r="11885" t="16396"/>
          <a:stretch/>
        </p:blipFill>
        <p:spPr>
          <a:xfrm>
            <a:off x="2726872" y="1633724"/>
            <a:ext cx="3624019" cy="22589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200">
                <a:solidFill>
                  <a:schemeClr val="dk1"/>
                </a:solidFill>
                <a:latin typeface="Arial"/>
                <a:ea typeface="Arial"/>
                <a:cs typeface="Arial"/>
                <a:sym typeface="Arial"/>
              </a:rPr>
              <a:t>Generation of protein interfaces catalogue</a:t>
            </a:r>
            <a:endParaRPr sz="3300">
              <a:solidFill>
                <a:schemeClr val="dk1"/>
              </a:solidFill>
              <a:latin typeface="Calibri"/>
              <a:ea typeface="Calibri"/>
              <a:cs typeface="Calibri"/>
              <a:sym typeface="Calibri"/>
            </a:endParaRPr>
          </a:p>
        </p:txBody>
      </p:sp>
      <p:pic>
        <p:nvPicPr>
          <p:cNvPr descr="Imagen que contiene flor&#10;&#10;Descripción generada con confianza muy alta" id="272" name="Google Shape;272;p36"/>
          <p:cNvPicPr preferRelativeResize="0"/>
          <p:nvPr/>
        </p:nvPicPr>
        <p:blipFill rotWithShape="1">
          <a:blip r:embed="rId3">
            <a:alphaModFix/>
          </a:blip>
          <a:srcRect b="7964" l="11371" r="39015" t="17530"/>
          <a:stretch/>
        </p:blipFill>
        <p:spPr>
          <a:xfrm>
            <a:off x="131591" y="2804945"/>
            <a:ext cx="1405935" cy="1368295"/>
          </a:xfrm>
          <a:prstGeom prst="rect">
            <a:avLst/>
          </a:prstGeom>
          <a:noFill/>
          <a:ln>
            <a:noFill/>
          </a:ln>
        </p:spPr>
      </p:pic>
      <p:pic>
        <p:nvPicPr>
          <p:cNvPr descr="Imagen que contiene alimentos&#10;&#10;Descripción generada con confianza muy alta" id="273" name="Google Shape;273;p36"/>
          <p:cNvPicPr preferRelativeResize="0"/>
          <p:nvPr/>
        </p:nvPicPr>
        <p:blipFill rotWithShape="1">
          <a:blip r:embed="rId4">
            <a:alphaModFix/>
          </a:blip>
          <a:srcRect b="8424" l="39863" r="9276" t="12103"/>
          <a:stretch/>
        </p:blipFill>
        <p:spPr>
          <a:xfrm rot="-5280003">
            <a:off x="1833829" y="920377"/>
            <a:ext cx="1353586" cy="1366758"/>
          </a:xfrm>
          <a:prstGeom prst="rect">
            <a:avLst/>
          </a:prstGeom>
          <a:noFill/>
          <a:ln>
            <a:noFill/>
          </a:ln>
        </p:spPr>
      </p:pic>
      <p:graphicFrame>
        <p:nvGraphicFramePr>
          <p:cNvPr id="274" name="Google Shape;274;p36"/>
          <p:cNvGraphicFramePr/>
          <p:nvPr/>
        </p:nvGraphicFramePr>
        <p:xfrm>
          <a:off x="1626577" y="2439866"/>
          <a:ext cx="3000000" cy="3000000"/>
        </p:xfrm>
        <a:graphic>
          <a:graphicData uri="http://schemas.openxmlformats.org/drawingml/2006/table">
            <a:tbl>
              <a:tblPr bandRow="1" firstRow="1">
                <a:noFill/>
                <a:tableStyleId>{B9C74A7A-F29E-4E22-830F-360299AE2B0E}</a:tableStyleId>
              </a:tblPr>
              <a:tblGrid>
                <a:gridCol w="376975"/>
                <a:gridCol w="376975"/>
                <a:gridCol w="376975"/>
                <a:gridCol w="376975"/>
                <a:gridCol w="376975"/>
              </a:tblGrid>
              <a:tr h="36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r>
              <a:tr h="368150">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c>
                  <a:txBody>
                    <a:bodyPr/>
                    <a:lstStyle/>
                    <a:p>
                      <a:pPr indent="0" lvl="0" marL="0" marR="0" rtl="0" algn="l">
                        <a:spcBef>
                          <a:spcPts val="0"/>
                        </a:spcBef>
                        <a:spcAft>
                          <a:spcPts val="0"/>
                        </a:spcAft>
                        <a:buNone/>
                      </a:pPr>
                      <a:r>
                        <a:t/>
                      </a:r>
                      <a:endParaRPr sz="1400"/>
                    </a:p>
                  </a:txBody>
                  <a:tcPr marT="34300" marB="34300" marR="68600" marL="68600"/>
                </a:tc>
              </a:tr>
              <a:tr h="36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c>
                  <a:txBody>
                    <a:bodyPr/>
                    <a:lstStyle/>
                    <a:p>
                      <a:pPr indent="0" lvl="0" marL="0" marR="0" rtl="0" algn="l">
                        <a:spcBef>
                          <a:spcPts val="0"/>
                        </a:spcBef>
                        <a:spcAft>
                          <a:spcPts val="0"/>
                        </a:spcAft>
                        <a:buNone/>
                      </a:pPr>
                      <a:r>
                        <a:t/>
                      </a:r>
                      <a:endParaRPr sz="1400"/>
                    </a:p>
                  </a:txBody>
                  <a:tcPr marT="34300" marB="34300" marR="68600" marL="68600"/>
                </a:tc>
              </a:tr>
              <a:tr h="36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r h="36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solidFill>
                      <a:srgbClr val="F7CAAC"/>
                    </a:solidFill>
                  </a:tcPr>
                </a:tc>
              </a:tr>
            </a:tbl>
          </a:graphicData>
        </a:graphic>
      </p:graphicFrame>
      <p:sp>
        <p:nvSpPr>
          <p:cNvPr id="275" name="Google Shape;275;p36"/>
          <p:cNvSpPr txBox="1"/>
          <p:nvPr/>
        </p:nvSpPr>
        <p:spPr>
          <a:xfrm rot="-5400000">
            <a:off x="433887" y="3221607"/>
            <a:ext cx="205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MTEYKLVVVGAGGVGKSAL</a:t>
            </a:r>
            <a:endParaRPr sz="1400">
              <a:solidFill>
                <a:schemeClr val="dk1"/>
              </a:solidFill>
              <a:latin typeface="Calibri"/>
              <a:ea typeface="Calibri"/>
              <a:cs typeface="Calibri"/>
              <a:sym typeface="Calibri"/>
            </a:endParaRPr>
          </a:p>
        </p:txBody>
      </p:sp>
      <p:sp>
        <p:nvSpPr>
          <p:cNvPr id="276" name="Google Shape;276;p36"/>
          <p:cNvSpPr txBox="1"/>
          <p:nvPr/>
        </p:nvSpPr>
        <p:spPr>
          <a:xfrm>
            <a:off x="1606244" y="2122519"/>
            <a:ext cx="205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MRTGEGFLCVFAINNTKSFE</a:t>
            </a:r>
            <a:endParaRPr sz="1400">
              <a:solidFill>
                <a:schemeClr val="dk1"/>
              </a:solidFill>
              <a:latin typeface="Calibri"/>
              <a:ea typeface="Calibri"/>
              <a:cs typeface="Calibri"/>
              <a:sym typeface="Calibri"/>
            </a:endParaRPr>
          </a:p>
        </p:txBody>
      </p:sp>
      <p:grpSp>
        <p:nvGrpSpPr>
          <p:cNvPr id="277" name="Google Shape;277;p36"/>
          <p:cNvGrpSpPr/>
          <p:nvPr/>
        </p:nvGrpSpPr>
        <p:grpSpPr>
          <a:xfrm>
            <a:off x="1505891" y="4279132"/>
            <a:ext cx="2057400" cy="484650"/>
            <a:chOff x="6706856" y="6145124"/>
            <a:chExt cx="2743200" cy="646200"/>
          </a:xfrm>
        </p:grpSpPr>
        <p:sp>
          <p:nvSpPr>
            <p:cNvPr id="278" name="Google Shape;278;p36"/>
            <p:cNvSpPr txBox="1"/>
            <p:nvPr/>
          </p:nvSpPr>
          <p:spPr>
            <a:xfrm>
              <a:off x="6706856" y="6145124"/>
              <a:ext cx="2743200" cy="6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400">
                  <a:solidFill>
                    <a:schemeClr val="dk1"/>
                  </a:solidFill>
                  <a:latin typeface="Calibri"/>
                  <a:ea typeface="Calibri"/>
                  <a:cs typeface="Calibri"/>
                  <a:sym typeface="Calibri"/>
                </a:rPr>
                <a:t>Distance matrix </a:t>
              </a:r>
              <a:endParaRPr sz="1100"/>
            </a:p>
            <a:p>
              <a:pPr indent="0" lvl="0" marL="0" marR="0" rtl="0" algn="ctr">
                <a:spcBef>
                  <a:spcPts val="0"/>
                </a:spcBef>
                <a:spcAft>
                  <a:spcPts val="0"/>
                </a:spcAft>
                <a:buNone/>
              </a:pPr>
              <a:r>
                <a:rPr lang="es" sz="1400">
                  <a:solidFill>
                    <a:schemeClr val="dk1"/>
                  </a:solidFill>
                  <a:latin typeface="Calibri"/>
                  <a:ea typeface="Calibri"/>
                  <a:cs typeface="Calibri"/>
                  <a:sym typeface="Calibri"/>
                </a:rPr>
                <a:t>        ≤ 5Å*</a:t>
              </a:r>
              <a:endParaRPr sz="1400">
                <a:solidFill>
                  <a:schemeClr val="dk1"/>
                </a:solidFill>
                <a:latin typeface="Calibri"/>
                <a:ea typeface="Calibri"/>
                <a:cs typeface="Calibri"/>
                <a:sym typeface="Calibri"/>
              </a:endParaRPr>
            </a:p>
          </p:txBody>
        </p:sp>
        <p:sp>
          <p:nvSpPr>
            <p:cNvPr id="279" name="Google Shape;279;p36"/>
            <p:cNvSpPr/>
            <p:nvPr/>
          </p:nvSpPr>
          <p:spPr>
            <a:xfrm>
              <a:off x="7700105" y="6469184"/>
              <a:ext cx="263700" cy="254100"/>
            </a:xfrm>
            <a:prstGeom prst="rect">
              <a:avLst/>
            </a:prstGeom>
            <a:solidFill>
              <a:srgbClr val="F7CAAC"/>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80" name="Google Shape;280;p36"/>
          <p:cNvSpPr/>
          <p:nvPr/>
        </p:nvSpPr>
        <p:spPr>
          <a:xfrm>
            <a:off x="4040241" y="3053099"/>
            <a:ext cx="732600" cy="542400"/>
          </a:xfrm>
          <a:prstGeom prst="rightArrow">
            <a:avLst>
              <a:gd fmla="val 50000" name="adj1"/>
              <a:gd fmla="val 50000" name="adj2"/>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36"/>
          <p:cNvSpPr txBox="1"/>
          <p:nvPr/>
        </p:nvSpPr>
        <p:spPr>
          <a:xfrm>
            <a:off x="5167128" y="2877191"/>
            <a:ext cx="20574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400">
                <a:solidFill>
                  <a:schemeClr val="dk1"/>
                </a:solidFill>
                <a:latin typeface="Calibri"/>
                <a:ea typeface="Calibri"/>
                <a:cs typeface="Calibri"/>
                <a:sym typeface="Calibri"/>
              </a:rPr>
              <a:t>Chain sequences with interfaces</a:t>
            </a:r>
            <a:endParaRPr sz="1400">
              <a:solidFill>
                <a:schemeClr val="dk1"/>
              </a:solidFill>
              <a:latin typeface="Calibri"/>
              <a:ea typeface="Calibri"/>
              <a:cs typeface="Calibri"/>
              <a:sym typeface="Calibri"/>
            </a:endParaRPr>
          </a:p>
        </p:txBody>
      </p:sp>
      <p:pic>
        <p:nvPicPr>
          <p:cNvPr descr="Marca de verificación" id="282" name="Google Shape;282;p36"/>
          <p:cNvPicPr preferRelativeResize="0"/>
          <p:nvPr/>
        </p:nvPicPr>
        <p:blipFill rotWithShape="1">
          <a:blip r:embed="rId5">
            <a:alphaModFix/>
          </a:blip>
          <a:srcRect b="0" l="0" r="0" t="0"/>
          <a:stretch/>
        </p:blipFill>
        <p:spPr>
          <a:xfrm>
            <a:off x="7225811" y="2668465"/>
            <a:ext cx="685800" cy="685800"/>
          </a:xfrm>
          <a:prstGeom prst="rect">
            <a:avLst/>
          </a:prstGeom>
          <a:noFill/>
          <a:ln>
            <a:noFill/>
          </a:ln>
        </p:spPr>
      </p:pic>
      <p:sp>
        <p:nvSpPr>
          <p:cNvPr id="283" name="Google Shape;283;p36"/>
          <p:cNvSpPr txBox="1"/>
          <p:nvPr/>
        </p:nvSpPr>
        <p:spPr>
          <a:xfrm>
            <a:off x="5291686" y="3448693"/>
            <a:ext cx="2028300" cy="4848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MRTGEGFLCVFAINNTKSFE</a:t>
            </a:r>
            <a:endParaRPr sz="1100"/>
          </a:p>
          <a:p>
            <a:pPr indent="0" lvl="0" marL="0" marR="0" rtl="0" algn="l">
              <a:spcBef>
                <a:spcPts val="0"/>
              </a:spcBef>
              <a:spcAft>
                <a:spcPts val="0"/>
              </a:spcAft>
              <a:buNone/>
            </a:pPr>
            <a:r>
              <a:rPr lang="es" sz="1400">
                <a:solidFill>
                  <a:schemeClr val="dk1"/>
                </a:solidFill>
                <a:latin typeface="Calibri"/>
                <a:ea typeface="Calibri"/>
                <a:cs typeface="Calibri"/>
                <a:sym typeface="Calibri"/>
              </a:rPr>
              <a:t>MTEYKLVVVGAGGVGKSAL</a:t>
            </a:r>
            <a:endParaRPr sz="1100"/>
          </a:p>
        </p:txBody>
      </p:sp>
      <p:sp>
        <p:nvSpPr>
          <p:cNvPr id="284" name="Google Shape;284;p36"/>
          <p:cNvSpPr txBox="1"/>
          <p:nvPr/>
        </p:nvSpPr>
        <p:spPr>
          <a:xfrm>
            <a:off x="3513992" y="4459165"/>
            <a:ext cx="42408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s" sz="800">
                <a:solidFill>
                  <a:schemeClr val="dk1"/>
                </a:solidFill>
                <a:latin typeface="Calibri"/>
                <a:ea typeface="Calibri"/>
                <a:cs typeface="Calibri"/>
                <a:sym typeface="Calibri"/>
              </a:rPr>
              <a:t>*Defined in</a:t>
            </a:r>
            <a:r>
              <a:rPr lang="es" sz="800">
                <a:solidFill>
                  <a:schemeClr val="dk1"/>
                </a:solidFill>
                <a:latin typeface="Calibri"/>
                <a:ea typeface="Calibri"/>
                <a:cs typeface="Calibri"/>
                <a:sym typeface="Calibri"/>
              </a:rPr>
              <a:t>: Porta-pardo E, Garcia-alonso L, Hrabe T, Dopazo J, Godzik A. A Pan-Cancer Catalogue of Cancer Driver Protein Interaction Interfaces. PLoS Comput Biol. 2015;11(10):e1004518.</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p:nvPr/>
        </p:nvSpPr>
        <p:spPr>
          <a:xfrm>
            <a:off x="283640" y="1283676"/>
            <a:ext cx="1800300" cy="1526700"/>
          </a:xfrm>
          <a:prstGeom prst="hexagon">
            <a:avLst>
              <a:gd fmla="val 25000" name="adj"/>
              <a:gd fmla="val 115470" name="vf"/>
            </a:avLst>
          </a:prstGeom>
          <a:solidFill>
            <a:schemeClr val="lt1"/>
          </a:solidFill>
          <a:ln cap="flat" cmpd="sng" w="2857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0" name="Google Shape;290;p37"/>
          <p:cNvSpPr/>
          <p:nvPr/>
        </p:nvSpPr>
        <p:spPr>
          <a:xfrm>
            <a:off x="283640" y="2917579"/>
            <a:ext cx="1800300" cy="1519200"/>
          </a:xfrm>
          <a:prstGeom prst="hexagon">
            <a:avLst>
              <a:gd fmla="val 25000" name="adj"/>
              <a:gd fmla="val 115470" name="vf"/>
            </a:avLst>
          </a:prstGeom>
          <a:solidFill>
            <a:schemeClr val="lt1"/>
          </a:solidFill>
          <a:ln cap="flat" cmpd="sng" w="28575">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37"/>
          <p:cNvSpPr/>
          <p:nvPr/>
        </p:nvSpPr>
        <p:spPr>
          <a:xfrm>
            <a:off x="1785658" y="2140927"/>
            <a:ext cx="1719600" cy="1467900"/>
          </a:xfrm>
          <a:prstGeom prst="hexagon">
            <a:avLst>
              <a:gd fmla="val 25000" name="adj"/>
              <a:gd fmla="val 115470" name="vf"/>
            </a:avLst>
          </a:prstGeom>
          <a:gradFill>
            <a:gsLst>
              <a:gs pos="0">
                <a:srgbClr val="AFAFAF"/>
              </a:gs>
              <a:gs pos="50000">
                <a:schemeClr val="accent3"/>
              </a:gs>
              <a:gs pos="100000">
                <a:srgbClr val="919191"/>
              </a:gs>
            </a:gsLst>
            <a:lin ang="5400012" scaled="0"/>
          </a:gradFill>
          <a:ln>
            <a:noFill/>
          </a:ln>
          <a:effectLst>
            <a:outerShdw blurRad="57150" rotWithShape="0" algn="ctr" dir="5400000" dist="19050">
              <a:srgbClr val="000000">
                <a:alpha val="6275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2" name="Google Shape;292;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200">
                <a:solidFill>
                  <a:schemeClr val="dk1"/>
                </a:solidFill>
                <a:latin typeface="Arial"/>
                <a:ea typeface="Arial"/>
                <a:cs typeface="Arial"/>
                <a:sym typeface="Arial"/>
              </a:rPr>
              <a:t>Generation of protein interfaces catalogue</a:t>
            </a:r>
            <a:endParaRPr sz="3300">
              <a:solidFill>
                <a:schemeClr val="dk1"/>
              </a:solidFill>
              <a:latin typeface="Calibri"/>
              <a:ea typeface="Calibri"/>
              <a:cs typeface="Calibri"/>
              <a:sym typeface="Calibri"/>
            </a:endParaRPr>
          </a:p>
        </p:txBody>
      </p:sp>
      <p:pic>
        <p:nvPicPr>
          <p:cNvPr descr="Imagen que contiene señal&#10;&#10;Descripción generada con confianza muy alta" id="293" name="Google Shape;293;p37"/>
          <p:cNvPicPr preferRelativeResize="0"/>
          <p:nvPr/>
        </p:nvPicPr>
        <p:blipFill rotWithShape="1">
          <a:blip r:embed="rId3">
            <a:alphaModFix/>
          </a:blip>
          <a:srcRect b="0" l="0" r="0" t="0"/>
          <a:stretch/>
        </p:blipFill>
        <p:spPr>
          <a:xfrm>
            <a:off x="2026627" y="2573634"/>
            <a:ext cx="1214805" cy="619021"/>
          </a:xfrm>
          <a:prstGeom prst="rect">
            <a:avLst/>
          </a:prstGeom>
          <a:noFill/>
          <a:ln>
            <a:noFill/>
          </a:ln>
        </p:spPr>
      </p:pic>
      <p:sp>
        <p:nvSpPr>
          <p:cNvPr id="294" name="Google Shape;294;p37"/>
          <p:cNvSpPr txBox="1"/>
          <p:nvPr/>
        </p:nvSpPr>
        <p:spPr>
          <a:xfrm>
            <a:off x="4341650" y="2148475"/>
            <a:ext cx="2352900" cy="172260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500">
              <a:solidFill>
                <a:schemeClr val="dk1"/>
              </a:solidFill>
              <a:latin typeface="Calibri"/>
              <a:ea typeface="Calibri"/>
              <a:cs typeface="Calibri"/>
              <a:sym typeface="Calibri"/>
            </a:endParaRPr>
          </a:p>
          <a:p>
            <a:pPr indent="0" lvl="0" marL="0" marR="0" rtl="0" algn="l">
              <a:spcBef>
                <a:spcPts val="0"/>
              </a:spcBef>
              <a:spcAft>
                <a:spcPts val="0"/>
              </a:spcAft>
              <a:buNone/>
            </a:pPr>
            <a:r>
              <a:rPr lang="es" sz="500">
                <a:solidFill>
                  <a:schemeClr val="dk1"/>
                </a:solidFill>
                <a:latin typeface="Calibri"/>
                <a:ea typeface="Calibri"/>
                <a:cs typeface="Calibri"/>
                <a:sym typeface="Calibri"/>
              </a:rPr>
              <a:t>AKSPPSAPGARSPSRTRRGRSPCAGPVGARPRPRPAPAPAPGAVAPASGGAGAPGLAAPVE</a:t>
            </a:r>
            <a:br>
              <a:rPr lang="es" sz="500">
                <a:solidFill>
                  <a:schemeClr val="dk1"/>
                </a:solidFill>
                <a:latin typeface="Calibri"/>
                <a:ea typeface="Calibri"/>
                <a:cs typeface="Calibri"/>
                <a:sym typeface="Calibri"/>
              </a:rPr>
            </a:br>
            <a:endParaRPr sz="500">
              <a:solidFill>
                <a:schemeClr val="dk1"/>
              </a:solidFill>
              <a:latin typeface="Calibri"/>
              <a:ea typeface="Calibri"/>
              <a:cs typeface="Calibri"/>
              <a:sym typeface="Calibri"/>
            </a:endParaRPr>
          </a:p>
          <a:p>
            <a:pPr indent="0" lvl="0" marL="0" marR="0" rtl="0" algn="l">
              <a:spcBef>
                <a:spcPts val="0"/>
              </a:spcBef>
              <a:spcAft>
                <a:spcPts val="0"/>
              </a:spcAft>
              <a:buNone/>
            </a:pPr>
            <a:r>
              <a:rPr lang="es" sz="500">
                <a:solidFill>
                  <a:schemeClr val="dk1"/>
                </a:solidFill>
                <a:latin typeface="Calibri"/>
                <a:ea typeface="Calibri"/>
                <a:cs typeface="Calibri"/>
                <a:sym typeface="Calibri"/>
              </a:rPr>
              <a:t>AMTEYKLVVVGAGGVGKSALTIQLIQNHFVDEYDPTIEDSYRKQVVIDGETCLLDILDTAGQE</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r>
              <a:rPr lang="es" sz="500">
                <a:solidFill>
                  <a:schemeClr val="dk1"/>
                </a:solidFill>
                <a:latin typeface="Calibri"/>
                <a:ea typeface="Calibri"/>
                <a:cs typeface="Calibri"/>
                <a:sym typeface="Calibri"/>
              </a:rPr>
              <a:t>EYSAMRDQYMRTGEGFLCVFAINNTKSFEDIHQYREQIKRVKDSDDVPMVLVGNKCDLAAR</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r>
              <a:rPr lang="es" sz="500">
                <a:solidFill>
                  <a:schemeClr val="dk1"/>
                </a:solidFill>
                <a:latin typeface="Calibri"/>
                <a:ea typeface="Calibri"/>
                <a:cs typeface="Calibri"/>
                <a:sym typeface="Calibri"/>
              </a:rPr>
              <a:t>TVESRQAQDLARSYGIPYIETSAKTRQGVEDAFYTLVREIRQHKLRKLNPPDESGPGCMSCKC</a:t>
            </a:r>
            <a:br>
              <a:rPr lang="es" sz="500">
                <a:solidFill>
                  <a:schemeClr val="dk1"/>
                </a:solidFill>
                <a:latin typeface="Calibri"/>
                <a:ea typeface="Calibri"/>
                <a:cs typeface="Calibri"/>
                <a:sym typeface="Calibri"/>
              </a:rPr>
            </a:br>
            <a:endParaRPr sz="500">
              <a:solidFill>
                <a:schemeClr val="dk1"/>
              </a:solidFill>
              <a:latin typeface="Calibri"/>
              <a:ea typeface="Calibri"/>
              <a:cs typeface="Calibri"/>
              <a:sym typeface="Calibri"/>
            </a:endParaRPr>
          </a:p>
          <a:p>
            <a:pPr indent="0" lvl="0" marL="0" marR="0" rtl="0" algn="l">
              <a:spcBef>
                <a:spcPts val="0"/>
              </a:spcBef>
              <a:spcAft>
                <a:spcPts val="0"/>
              </a:spcAft>
              <a:buNone/>
            </a:pPr>
            <a:r>
              <a:rPr lang="es" sz="500">
                <a:solidFill>
                  <a:schemeClr val="dk1"/>
                </a:solidFill>
                <a:latin typeface="Calibri"/>
                <a:ea typeface="Calibri"/>
                <a:cs typeface="Calibri"/>
                <a:sym typeface="Calibri"/>
              </a:rPr>
              <a:t>RSPSRTRRGRSSCAGPAGARPRPRPAPAPAPAPGAVAPASGGAGAPGLAAAVEAMTEYKLV</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r>
              <a:rPr lang="es" sz="500">
                <a:solidFill>
                  <a:schemeClr val="dk1"/>
                </a:solidFill>
                <a:latin typeface="Calibri"/>
                <a:ea typeface="Calibri"/>
                <a:cs typeface="Calibri"/>
                <a:sym typeface="Calibri"/>
              </a:rPr>
              <a:t>VVGAGGVGKSALTIQLIQNHFVDEYDPTIEDSYRKQVVIDGETCLLDILDTAGQEEYSAMRDQ</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r>
              <a:rPr lang="es" sz="500">
                <a:solidFill>
                  <a:schemeClr val="dk1"/>
                </a:solidFill>
                <a:latin typeface="Calibri"/>
                <a:ea typeface="Calibri"/>
                <a:cs typeface="Calibri"/>
                <a:sym typeface="Calibri"/>
              </a:rPr>
              <a:t>YMRTGEGFLCVFAINNTKSFEDIHQYREQIKRVKDSDDVPMVLVGNKCDLAARTVESRQAQ</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r>
              <a:rPr lang="es" sz="500">
                <a:solidFill>
                  <a:schemeClr val="dk1"/>
                </a:solidFill>
                <a:latin typeface="Calibri"/>
                <a:ea typeface="Calibri"/>
                <a:cs typeface="Calibri"/>
                <a:sym typeface="Calibri"/>
              </a:rPr>
              <a:t>PASGGAGAPGVAASIEAMTEYKLVVVGAGGVGKSALTIQLIQNHFVDEYDPTIEDSY</a:t>
            </a:r>
            <a:endParaRPr sz="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500">
              <a:solidFill>
                <a:schemeClr val="dk1"/>
              </a:solidFill>
              <a:latin typeface="Calibri"/>
              <a:ea typeface="Calibri"/>
              <a:cs typeface="Calibri"/>
              <a:sym typeface="Calibri"/>
            </a:endParaRPr>
          </a:p>
          <a:p>
            <a:pPr indent="0" lvl="0" marL="0" marR="0" rtl="0" algn="l">
              <a:spcBef>
                <a:spcPts val="0"/>
              </a:spcBef>
              <a:spcAft>
                <a:spcPts val="0"/>
              </a:spcAft>
              <a:buNone/>
            </a:pPr>
            <a:r>
              <a:rPr lang="es" sz="500">
                <a:solidFill>
                  <a:schemeClr val="dk1"/>
                </a:solidFill>
                <a:latin typeface="Calibri"/>
                <a:ea typeface="Calibri"/>
                <a:cs typeface="Calibri"/>
                <a:sym typeface="Calibri"/>
              </a:rPr>
              <a:t>RKQVVIDGETCLLDILDTAGQEEYSAMRDQYMRTGEGFLCVFAINNTKSFEDIHQYREQIKRVKDSDDVPMVLVGNKCDL</a:t>
            </a:r>
            <a:br>
              <a:rPr lang="es" sz="500">
                <a:solidFill>
                  <a:schemeClr val="dk1"/>
                </a:solidFill>
                <a:latin typeface="Calibri"/>
                <a:ea typeface="Calibri"/>
                <a:cs typeface="Calibri"/>
                <a:sym typeface="Calibri"/>
              </a:rPr>
            </a:br>
            <a:br>
              <a:rPr lang="es" sz="500">
                <a:solidFill>
                  <a:schemeClr val="dk1"/>
                </a:solidFill>
                <a:latin typeface="Calibri"/>
                <a:ea typeface="Calibri"/>
                <a:cs typeface="Calibri"/>
                <a:sym typeface="Calibri"/>
              </a:rPr>
            </a:br>
            <a:endParaRPr sz="500">
              <a:solidFill>
                <a:schemeClr val="dk1"/>
              </a:solidFill>
              <a:latin typeface="Calibri"/>
              <a:ea typeface="Calibri"/>
              <a:cs typeface="Calibri"/>
              <a:sym typeface="Calibri"/>
            </a:endParaRPr>
          </a:p>
        </p:txBody>
      </p:sp>
      <p:sp>
        <p:nvSpPr>
          <p:cNvPr id="295" name="Google Shape;295;p37"/>
          <p:cNvSpPr/>
          <p:nvPr/>
        </p:nvSpPr>
        <p:spPr>
          <a:xfrm>
            <a:off x="3531752" y="2569523"/>
            <a:ext cx="732600" cy="542400"/>
          </a:xfrm>
          <a:prstGeom prst="rightArrow">
            <a:avLst>
              <a:gd fmla="val 50000" name="adj1"/>
              <a:gd fmla="val 50000" name="adj2"/>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96" name="Google Shape;296;p37"/>
          <p:cNvSpPr txBox="1"/>
          <p:nvPr/>
        </p:nvSpPr>
        <p:spPr>
          <a:xfrm>
            <a:off x="4507705" y="1455768"/>
            <a:ext cx="2057400" cy="69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300">
                <a:solidFill>
                  <a:schemeClr val="dk1"/>
                </a:solidFill>
                <a:latin typeface="Calibri"/>
                <a:ea typeface="Calibri"/>
                <a:cs typeface="Calibri"/>
                <a:sym typeface="Calibri"/>
              </a:rPr>
              <a:t>Retrieve sequences with at least 50% of sequence identity</a:t>
            </a:r>
            <a:endParaRPr sz="1300">
              <a:solidFill>
                <a:schemeClr val="dk1"/>
              </a:solidFill>
              <a:latin typeface="Calibri"/>
              <a:ea typeface="Calibri"/>
              <a:cs typeface="Calibri"/>
              <a:sym typeface="Calibri"/>
            </a:endParaRPr>
          </a:p>
        </p:txBody>
      </p:sp>
      <p:sp>
        <p:nvSpPr>
          <p:cNvPr id="297" name="Google Shape;297;p37"/>
          <p:cNvSpPr txBox="1"/>
          <p:nvPr/>
        </p:nvSpPr>
        <p:spPr>
          <a:xfrm>
            <a:off x="558494" y="1499730"/>
            <a:ext cx="13395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200">
                <a:solidFill>
                  <a:schemeClr val="dk1"/>
                </a:solidFill>
                <a:latin typeface="Calibri"/>
                <a:ea typeface="Calibri"/>
                <a:cs typeface="Calibri"/>
                <a:sym typeface="Calibri"/>
              </a:rPr>
              <a:t>Chain sequences with interfaces</a:t>
            </a:r>
            <a:endParaRPr b="1" sz="1200">
              <a:solidFill>
                <a:schemeClr val="dk1"/>
              </a:solidFill>
              <a:latin typeface="Calibri"/>
              <a:ea typeface="Calibri"/>
              <a:cs typeface="Calibri"/>
              <a:sym typeface="Calibri"/>
            </a:endParaRPr>
          </a:p>
        </p:txBody>
      </p:sp>
      <p:sp>
        <p:nvSpPr>
          <p:cNvPr id="298" name="Google Shape;298;p37"/>
          <p:cNvSpPr txBox="1"/>
          <p:nvPr/>
        </p:nvSpPr>
        <p:spPr>
          <a:xfrm>
            <a:off x="587802" y="1989727"/>
            <a:ext cx="1236900" cy="300300"/>
          </a:xfrm>
          <a:prstGeom prst="rect">
            <a:avLst/>
          </a:prstGeom>
          <a:noFill/>
          <a:ln cap="flat" cmpd="sng" w="9525">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rPr lang="es" sz="800">
                <a:solidFill>
                  <a:schemeClr val="dk1"/>
                </a:solidFill>
                <a:latin typeface="Calibri"/>
                <a:ea typeface="Calibri"/>
                <a:cs typeface="Calibri"/>
                <a:sym typeface="Calibri"/>
              </a:rPr>
              <a:t>MRTGEGFLCVFAINNTKSFE</a:t>
            </a:r>
            <a:endParaRPr sz="1100"/>
          </a:p>
          <a:p>
            <a:pPr indent="0" lvl="0" marL="0" marR="0" rtl="0" algn="l">
              <a:spcBef>
                <a:spcPts val="0"/>
              </a:spcBef>
              <a:spcAft>
                <a:spcPts val="0"/>
              </a:spcAft>
              <a:buNone/>
            </a:pPr>
            <a:r>
              <a:rPr lang="es" sz="800">
                <a:solidFill>
                  <a:schemeClr val="dk1"/>
                </a:solidFill>
                <a:latin typeface="Calibri"/>
                <a:ea typeface="Calibri"/>
                <a:cs typeface="Calibri"/>
                <a:sym typeface="Calibri"/>
              </a:rPr>
              <a:t>MTEYKLVVVGAGGVGKSAL</a:t>
            </a:r>
            <a:endParaRPr sz="1100"/>
          </a:p>
        </p:txBody>
      </p:sp>
      <p:pic>
        <p:nvPicPr>
          <p:cNvPr id="299" name="Google Shape;299;p37"/>
          <p:cNvPicPr preferRelativeResize="0"/>
          <p:nvPr/>
        </p:nvPicPr>
        <p:blipFill rotWithShape="1">
          <a:blip r:embed="rId4">
            <a:alphaModFix/>
          </a:blip>
          <a:srcRect b="0" l="0" r="47235" t="0"/>
          <a:stretch/>
        </p:blipFill>
        <p:spPr>
          <a:xfrm>
            <a:off x="780409" y="3913219"/>
            <a:ext cx="908443" cy="335756"/>
          </a:xfrm>
          <a:prstGeom prst="rect">
            <a:avLst/>
          </a:prstGeom>
          <a:noFill/>
          <a:ln>
            <a:noFill/>
          </a:ln>
        </p:spPr>
      </p:pic>
      <p:pic>
        <p:nvPicPr>
          <p:cNvPr descr="Imagen que contiene rojo, pelota, firmar, sostener&#10;&#10;Descripción generada con confianza muy alta" id="300" name="Google Shape;300;p37"/>
          <p:cNvPicPr preferRelativeResize="0"/>
          <p:nvPr/>
        </p:nvPicPr>
        <p:blipFill rotWithShape="1">
          <a:blip r:embed="rId5">
            <a:alphaModFix/>
          </a:blip>
          <a:srcRect b="0" l="0" r="0" t="0"/>
          <a:stretch/>
        </p:blipFill>
        <p:spPr>
          <a:xfrm>
            <a:off x="619491" y="3543850"/>
            <a:ext cx="1230190" cy="327148"/>
          </a:xfrm>
          <a:prstGeom prst="rect">
            <a:avLst/>
          </a:prstGeom>
          <a:noFill/>
          <a:ln>
            <a:noFill/>
          </a:ln>
        </p:spPr>
      </p:pic>
      <p:sp>
        <p:nvSpPr>
          <p:cNvPr id="301" name="Google Shape;301;p37"/>
          <p:cNvSpPr txBox="1"/>
          <p:nvPr/>
        </p:nvSpPr>
        <p:spPr>
          <a:xfrm>
            <a:off x="587800" y="3045711"/>
            <a:ext cx="12369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200">
                <a:solidFill>
                  <a:schemeClr val="dk1"/>
                </a:solidFill>
                <a:latin typeface="Calibri"/>
                <a:ea typeface="Calibri"/>
                <a:cs typeface="Calibri"/>
                <a:sym typeface="Calibri"/>
              </a:rPr>
              <a:t>Proteome </a:t>
            </a:r>
            <a:endParaRPr sz="1100"/>
          </a:p>
          <a:p>
            <a:pPr indent="0" lvl="0" marL="0" marR="0" rtl="0" algn="ctr">
              <a:spcBef>
                <a:spcPts val="0"/>
              </a:spcBef>
              <a:spcAft>
                <a:spcPts val="0"/>
              </a:spcAft>
              <a:buNone/>
            </a:pPr>
            <a:r>
              <a:rPr b="1" lang="es" sz="1200">
                <a:solidFill>
                  <a:schemeClr val="dk1"/>
                </a:solidFill>
                <a:latin typeface="Calibri"/>
                <a:ea typeface="Calibri"/>
                <a:cs typeface="Calibri"/>
                <a:sym typeface="Calibri"/>
              </a:rPr>
              <a:t>of reference</a:t>
            </a:r>
            <a:endParaRPr b="1" sz="1200">
              <a:solidFill>
                <a:schemeClr val="dk1"/>
              </a:solidFill>
              <a:latin typeface="Calibri"/>
              <a:ea typeface="Calibri"/>
              <a:cs typeface="Calibri"/>
              <a:sym typeface="Calibri"/>
            </a:endParaRPr>
          </a:p>
        </p:txBody>
      </p:sp>
      <p:sp>
        <p:nvSpPr>
          <p:cNvPr id="302" name="Google Shape;302;p37"/>
          <p:cNvSpPr/>
          <p:nvPr/>
        </p:nvSpPr>
        <p:spPr>
          <a:xfrm>
            <a:off x="6771840" y="2603682"/>
            <a:ext cx="732600" cy="542400"/>
          </a:xfrm>
          <a:prstGeom prst="rightArrow">
            <a:avLst>
              <a:gd fmla="val 50000" name="adj1"/>
              <a:gd fmla="val 50000" name="adj2"/>
            </a:avLst>
          </a:prstGeom>
          <a:gradFill>
            <a:gsLst>
              <a:gs pos="0">
                <a:srgbClr val="9A9A9A"/>
              </a:gs>
              <a:gs pos="50000">
                <a:srgbClr val="8D8D8D"/>
              </a:gs>
              <a:gs pos="100000">
                <a:srgbClr val="787878"/>
              </a:gs>
            </a:gsLst>
            <a:lin ang="5400012" scaled="0"/>
          </a:gradFill>
          <a:ln cap="flat" cmpd="sng" w="952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37"/>
          <p:cNvSpPr txBox="1"/>
          <p:nvPr/>
        </p:nvSpPr>
        <p:spPr>
          <a:xfrm>
            <a:off x="7072652" y="1455767"/>
            <a:ext cx="20574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s" sz="1200">
                <a:solidFill>
                  <a:schemeClr val="dk1"/>
                </a:solidFill>
                <a:latin typeface="Helvetica Neue"/>
                <a:ea typeface="Helvetica Neue"/>
                <a:cs typeface="Helvetica Neue"/>
                <a:sym typeface="Helvetica Neue"/>
              </a:rPr>
              <a:t>Retrieve interface residues of that sequences.</a:t>
            </a:r>
            <a:endParaRPr sz="1200">
              <a:solidFill>
                <a:schemeClr val="dk1"/>
              </a:solidFill>
              <a:latin typeface="Helvetica Neue"/>
              <a:ea typeface="Helvetica Neue"/>
              <a:cs typeface="Helvetica Neue"/>
              <a:sym typeface="Helvetica Neue"/>
            </a:endParaRPr>
          </a:p>
        </p:txBody>
      </p:sp>
      <p:sp>
        <p:nvSpPr>
          <p:cNvPr id="304" name="Google Shape;304;p37"/>
          <p:cNvSpPr/>
          <p:nvPr/>
        </p:nvSpPr>
        <p:spPr>
          <a:xfrm>
            <a:off x="7530924" y="2079694"/>
            <a:ext cx="1238100" cy="1597200"/>
          </a:xfrm>
          <a:prstGeom prst="roundRect">
            <a:avLst>
              <a:gd fmla="val 16667" name="adj"/>
            </a:avLst>
          </a:prstGeom>
          <a:solidFill>
            <a:srgbClr val="E6D8F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5" name="Google Shape;305;p37"/>
          <p:cNvSpPr txBox="1"/>
          <p:nvPr/>
        </p:nvSpPr>
        <p:spPr>
          <a:xfrm>
            <a:off x="7120799" y="3137297"/>
            <a:ext cx="20574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400">
                <a:solidFill>
                  <a:schemeClr val="dk1"/>
                </a:solidFill>
                <a:latin typeface="Calibri"/>
                <a:ea typeface="Calibri"/>
                <a:cs typeface="Calibri"/>
                <a:sym typeface="Calibri"/>
              </a:rPr>
              <a:t>PROTEIN </a:t>
            </a:r>
            <a:br>
              <a:rPr b="1" lang="es" sz="1400">
                <a:solidFill>
                  <a:schemeClr val="dk1"/>
                </a:solidFill>
                <a:latin typeface="Calibri"/>
                <a:ea typeface="Calibri"/>
                <a:cs typeface="Calibri"/>
                <a:sym typeface="Calibri"/>
              </a:rPr>
            </a:br>
            <a:r>
              <a:rPr b="1" lang="es" sz="1400">
                <a:solidFill>
                  <a:schemeClr val="dk1"/>
                </a:solidFill>
                <a:latin typeface="Calibri"/>
                <a:ea typeface="Calibri"/>
                <a:cs typeface="Calibri"/>
                <a:sym typeface="Calibri"/>
              </a:rPr>
              <a:t>INTERFACES DB</a:t>
            </a:r>
            <a:endParaRPr b="1" sz="1400">
              <a:solidFill>
                <a:schemeClr val="dk1"/>
              </a:solidFill>
              <a:latin typeface="Calibri"/>
              <a:ea typeface="Calibri"/>
              <a:cs typeface="Calibri"/>
              <a:sym typeface="Calibri"/>
            </a:endParaRPr>
          </a:p>
        </p:txBody>
      </p:sp>
      <p:pic>
        <p:nvPicPr>
          <p:cNvPr id="306" name="Google Shape;306;p37"/>
          <p:cNvPicPr preferRelativeResize="0"/>
          <p:nvPr/>
        </p:nvPicPr>
        <p:blipFill rotWithShape="1">
          <a:blip r:embed="rId6">
            <a:alphaModFix/>
          </a:blip>
          <a:srcRect b="0" l="0" r="0" t="0"/>
          <a:stretch/>
        </p:blipFill>
        <p:spPr>
          <a:xfrm>
            <a:off x="7761514" y="2345871"/>
            <a:ext cx="778328" cy="771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idx="1" type="body"/>
          </p:nvPr>
        </p:nvSpPr>
        <p:spPr>
          <a:xfrm>
            <a:off x="311700" y="324975"/>
            <a:ext cx="8520600" cy="456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600">
                <a:solidFill>
                  <a:srgbClr val="000000"/>
                </a:solidFill>
                <a:latin typeface="Helvetica Neue"/>
                <a:ea typeface="Helvetica Neue"/>
                <a:cs typeface="Helvetica Neue"/>
                <a:sym typeface="Helvetica Neue"/>
              </a:rPr>
              <a:t>PDB pitfalls</a:t>
            </a:r>
            <a:endParaRPr sz="2600">
              <a:solidFill>
                <a:srgbClr val="000000"/>
              </a:solidFill>
              <a:latin typeface="Helvetica Neue"/>
              <a:ea typeface="Helvetica Neue"/>
              <a:cs typeface="Helvetica Neue"/>
              <a:sym typeface="Helvetica Neue"/>
            </a:endParaRPr>
          </a:p>
          <a:p>
            <a:pPr indent="0" lvl="0" marL="0" rtl="0" algn="l">
              <a:spcBef>
                <a:spcPts val="1200"/>
              </a:spcBef>
              <a:spcAft>
                <a:spcPts val="0"/>
              </a:spcAft>
              <a:buNone/>
            </a:pPr>
            <a:r>
              <a:t/>
            </a:r>
            <a:endParaRPr sz="2000">
              <a:solidFill>
                <a:srgbClr val="000000"/>
              </a:solidFill>
              <a:latin typeface="Helvetica Neue"/>
              <a:ea typeface="Helvetica Neue"/>
              <a:cs typeface="Helvetica Neue"/>
              <a:sym typeface="Helvetica Neue"/>
            </a:endParaRPr>
          </a:p>
          <a:p>
            <a:pPr indent="-355600" lvl="0" marL="457200" rtl="0" algn="l">
              <a:spcBef>
                <a:spcPts val="1200"/>
              </a:spcBef>
              <a:spcAft>
                <a:spcPts val="0"/>
              </a:spcAft>
              <a:buClr>
                <a:srgbClr val="000000"/>
              </a:buClr>
              <a:buSzPts val="2000"/>
              <a:buFont typeface="Barlow Medium"/>
              <a:buChar char="●"/>
            </a:pPr>
            <a:r>
              <a:rPr lang="es" sz="2000">
                <a:solidFill>
                  <a:srgbClr val="000000"/>
                </a:solidFill>
                <a:latin typeface="Helvetica Neue"/>
                <a:ea typeface="Helvetica Neue"/>
                <a:cs typeface="Helvetica Neue"/>
                <a:sym typeface="Helvetica Neue"/>
              </a:rPr>
              <a:t>Sequence starting positions </a:t>
            </a:r>
            <a:r>
              <a:rPr lang="es" sz="2000">
                <a:solidFill>
                  <a:srgbClr val="000000"/>
                </a:solidFill>
                <a:latin typeface="Helvetica Neue Light"/>
                <a:ea typeface="Helvetica Neue Light"/>
                <a:cs typeface="Helvetica Neue Light"/>
                <a:sym typeface="Helvetica Neue Light"/>
              </a:rPr>
              <a:t>are not always 1. They can be positive or negative numbers. </a:t>
            </a:r>
            <a:endParaRPr sz="2000">
              <a:solidFill>
                <a:srgbClr val="000000"/>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000000"/>
              </a:buClr>
              <a:buSzPts val="2000"/>
              <a:buFont typeface="Barlow Medium"/>
              <a:buChar char="●"/>
            </a:pPr>
            <a:r>
              <a:rPr lang="es" sz="2000">
                <a:solidFill>
                  <a:srgbClr val="000000"/>
                </a:solidFill>
                <a:latin typeface="Helvetica Neue"/>
                <a:ea typeface="Helvetica Neue"/>
                <a:cs typeface="Helvetica Neue"/>
                <a:sym typeface="Helvetica Neue"/>
              </a:rPr>
              <a:t>Modified residues </a:t>
            </a:r>
            <a:r>
              <a:rPr lang="es" sz="2000">
                <a:solidFill>
                  <a:srgbClr val="000000"/>
                </a:solidFill>
                <a:latin typeface="Helvetica Neue Light"/>
                <a:ea typeface="Helvetica Neue Light"/>
                <a:cs typeface="Helvetica Neue Light"/>
                <a:sym typeface="Helvetica Neue Light"/>
              </a:rPr>
              <a:t>e.g.: MSC.</a:t>
            </a:r>
            <a:endParaRPr sz="2000">
              <a:solidFill>
                <a:srgbClr val="000000"/>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000000"/>
              </a:buClr>
              <a:buSzPts val="2000"/>
              <a:buFont typeface="Barlow Medium"/>
              <a:buChar char="●"/>
            </a:pPr>
            <a:r>
              <a:rPr lang="es" sz="2000">
                <a:solidFill>
                  <a:srgbClr val="000000"/>
                </a:solidFill>
                <a:latin typeface="Helvetica Neue"/>
                <a:ea typeface="Helvetica Neue"/>
                <a:cs typeface="Helvetica Neue"/>
                <a:sym typeface="Helvetica Neue"/>
              </a:rPr>
              <a:t>Inserts </a:t>
            </a:r>
            <a:r>
              <a:rPr lang="es" sz="2000">
                <a:solidFill>
                  <a:srgbClr val="000000"/>
                </a:solidFill>
                <a:latin typeface="Helvetica Neue Light"/>
                <a:ea typeface="Helvetica Neue Light"/>
                <a:cs typeface="Helvetica Neue Light"/>
                <a:sym typeface="Helvetica Neue Light"/>
              </a:rPr>
              <a:t>e.g.: instead of counting residues position like 1, 2, 3, 4, 5, … it could be 1, 2.A, 2.B, 2.C, 3, ... </a:t>
            </a:r>
            <a:endParaRPr sz="2000">
              <a:solidFill>
                <a:srgbClr val="000000"/>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000000"/>
              </a:buClr>
              <a:buSzPts val="2000"/>
              <a:buFont typeface="Barlow Medium"/>
              <a:buChar char="●"/>
            </a:pPr>
            <a:r>
              <a:rPr lang="es" sz="2000">
                <a:solidFill>
                  <a:srgbClr val="000000"/>
                </a:solidFill>
                <a:latin typeface="Helvetica Neue"/>
                <a:ea typeface="Helvetica Neue"/>
                <a:cs typeface="Helvetica Neue"/>
                <a:sym typeface="Helvetica Neue"/>
              </a:rPr>
              <a:t>If the structure is partially resolved </a:t>
            </a:r>
            <a:r>
              <a:rPr lang="es" sz="2000">
                <a:solidFill>
                  <a:srgbClr val="000000"/>
                </a:solidFill>
                <a:latin typeface="Helvetica Neue Light"/>
                <a:ea typeface="Helvetica Neue Light"/>
                <a:cs typeface="Helvetica Neue Light"/>
                <a:sym typeface="Helvetica Neue Light"/>
              </a:rPr>
              <a:t>part of the sequence will be missing</a:t>
            </a:r>
            <a:endParaRPr sz="2000">
              <a:solidFill>
                <a:srgbClr val="000000"/>
              </a:solidFill>
              <a:latin typeface="Helvetica Neue Light"/>
              <a:ea typeface="Helvetica Neue Light"/>
              <a:cs typeface="Helvetica Neue Light"/>
              <a:sym typeface="Helvetica Neue Light"/>
            </a:endParaRPr>
          </a:p>
          <a:p>
            <a:pPr indent="-355600" lvl="0" marL="457200" rtl="0" algn="l">
              <a:spcBef>
                <a:spcPts val="0"/>
              </a:spcBef>
              <a:spcAft>
                <a:spcPts val="0"/>
              </a:spcAft>
              <a:buClr>
                <a:srgbClr val="000000"/>
              </a:buClr>
              <a:buSzPts val="2000"/>
              <a:buFont typeface="Helvetica Neue"/>
              <a:buChar char="●"/>
            </a:pPr>
            <a:r>
              <a:rPr lang="es" sz="2000">
                <a:solidFill>
                  <a:srgbClr val="000000"/>
                </a:solidFill>
                <a:latin typeface="Helvetica Neue"/>
                <a:ea typeface="Helvetica Neue"/>
                <a:cs typeface="Helvetica Neue"/>
                <a:sym typeface="Helvetica Neue"/>
              </a:rPr>
              <a:t>...</a:t>
            </a:r>
            <a:br>
              <a:rPr lang="es" sz="2000">
                <a:solidFill>
                  <a:srgbClr val="000000"/>
                </a:solidFill>
                <a:latin typeface="Helvetica Neue"/>
                <a:ea typeface="Helvetica Neue"/>
                <a:cs typeface="Helvetica Neue"/>
                <a:sym typeface="Helvetica Neue"/>
              </a:rPr>
            </a:br>
            <a:r>
              <a:rPr lang="es" sz="2000">
                <a:solidFill>
                  <a:srgbClr val="000000"/>
                </a:solidFill>
                <a:latin typeface="Helvetica Neue"/>
                <a:ea typeface="Helvetica Neue"/>
                <a:cs typeface="Helvetica Neue"/>
                <a:sym typeface="Helvetica Neue"/>
              </a:rPr>
              <a:t>                                               </a:t>
            </a:r>
            <a:endParaRPr baseline="-25000" sz="20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p:nvPr/>
        </p:nvSpPr>
        <p:spPr>
          <a:xfrm>
            <a:off x="2938525" y="294103"/>
            <a:ext cx="4279500" cy="4110900"/>
          </a:xfrm>
          <a:prstGeom prst="roundRect">
            <a:avLst>
              <a:gd fmla="val 16667" name="adj"/>
            </a:avLst>
          </a:prstGeom>
          <a:solidFill>
            <a:srgbClr val="CCE5FF"/>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7" name="Google Shape;317;p39"/>
          <p:cNvSpPr/>
          <p:nvPr/>
        </p:nvSpPr>
        <p:spPr>
          <a:xfrm>
            <a:off x="3305906" y="1397976"/>
            <a:ext cx="1238100" cy="1597200"/>
          </a:xfrm>
          <a:prstGeom prst="roundRect">
            <a:avLst>
              <a:gd fmla="val 16667" name="adj"/>
            </a:avLst>
          </a:prstGeom>
          <a:solidFill>
            <a:srgbClr val="E6D8F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Imagen que contiene dibujo&#10;&#10;Descripción generada con confianza muy alta" id="318" name="Google Shape;318;p39"/>
          <p:cNvPicPr preferRelativeResize="0"/>
          <p:nvPr/>
        </p:nvPicPr>
        <p:blipFill rotWithShape="1">
          <a:blip r:embed="rId3">
            <a:alphaModFix/>
          </a:blip>
          <a:srcRect b="27094" l="6676" r="5933" t="25195"/>
          <a:stretch/>
        </p:blipFill>
        <p:spPr>
          <a:xfrm>
            <a:off x="605447" y="1775099"/>
            <a:ext cx="2176606" cy="873474"/>
          </a:xfrm>
          <a:prstGeom prst="rect">
            <a:avLst/>
          </a:prstGeom>
          <a:noFill/>
          <a:ln>
            <a:noFill/>
          </a:ln>
        </p:spPr>
      </p:pic>
      <p:sp>
        <p:nvSpPr>
          <p:cNvPr id="319" name="Google Shape;319;p39"/>
          <p:cNvSpPr txBox="1"/>
          <p:nvPr/>
        </p:nvSpPr>
        <p:spPr>
          <a:xfrm>
            <a:off x="2895782" y="2455579"/>
            <a:ext cx="20574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400">
                <a:solidFill>
                  <a:schemeClr val="dk1"/>
                </a:solidFill>
                <a:latin typeface="Calibri"/>
                <a:ea typeface="Calibri"/>
                <a:cs typeface="Calibri"/>
                <a:sym typeface="Calibri"/>
              </a:rPr>
              <a:t>PROTEIN </a:t>
            </a:r>
            <a:br>
              <a:rPr b="1" lang="es" sz="1400">
                <a:solidFill>
                  <a:schemeClr val="dk1"/>
                </a:solidFill>
                <a:latin typeface="Calibri"/>
                <a:ea typeface="Calibri"/>
                <a:cs typeface="Calibri"/>
                <a:sym typeface="Calibri"/>
              </a:rPr>
            </a:br>
            <a:r>
              <a:rPr b="1" lang="es" sz="1400">
                <a:solidFill>
                  <a:schemeClr val="dk1"/>
                </a:solidFill>
                <a:latin typeface="Calibri"/>
                <a:ea typeface="Calibri"/>
                <a:cs typeface="Calibri"/>
                <a:sym typeface="Calibri"/>
              </a:rPr>
              <a:t>INTERFACES DB</a:t>
            </a:r>
            <a:endParaRPr b="1" sz="1400">
              <a:solidFill>
                <a:schemeClr val="dk1"/>
              </a:solidFill>
              <a:latin typeface="Calibri"/>
              <a:ea typeface="Calibri"/>
              <a:cs typeface="Calibri"/>
              <a:sym typeface="Calibri"/>
            </a:endParaRPr>
          </a:p>
        </p:txBody>
      </p:sp>
      <p:sp>
        <p:nvSpPr>
          <p:cNvPr id="320" name="Google Shape;320;p39"/>
          <p:cNvSpPr txBox="1"/>
          <p:nvPr/>
        </p:nvSpPr>
        <p:spPr>
          <a:xfrm>
            <a:off x="5086532" y="3906100"/>
            <a:ext cx="20574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s" sz="1400">
                <a:solidFill>
                  <a:schemeClr val="dk1"/>
                </a:solidFill>
                <a:latin typeface="Calibri"/>
                <a:ea typeface="Calibri"/>
                <a:cs typeface="Calibri"/>
                <a:sym typeface="Calibri"/>
              </a:rPr>
              <a:t>VARIANTS DB</a:t>
            </a:r>
            <a:endParaRPr b="1" sz="1400">
              <a:solidFill>
                <a:schemeClr val="dk1"/>
              </a:solidFill>
              <a:latin typeface="Calibri"/>
              <a:ea typeface="Calibri"/>
              <a:cs typeface="Calibri"/>
              <a:sym typeface="Calibri"/>
            </a:endParaRPr>
          </a:p>
        </p:txBody>
      </p:sp>
      <p:sp>
        <p:nvSpPr>
          <p:cNvPr id="321" name="Google Shape;321;p39"/>
          <p:cNvSpPr/>
          <p:nvPr/>
        </p:nvSpPr>
        <p:spPr>
          <a:xfrm>
            <a:off x="5331278" y="1392011"/>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400">
                <a:solidFill>
                  <a:srgbClr val="000000"/>
                </a:solidFill>
                <a:latin typeface="Calibri"/>
                <a:ea typeface="Calibri"/>
                <a:cs typeface="Calibri"/>
                <a:sym typeface="Calibri"/>
              </a:rPr>
              <a:t>ExAC</a:t>
            </a:r>
            <a:endParaRPr sz="1100"/>
          </a:p>
        </p:txBody>
      </p:sp>
      <p:sp>
        <p:nvSpPr>
          <p:cNvPr id="322" name="Google Shape;322;p39"/>
          <p:cNvSpPr/>
          <p:nvPr/>
        </p:nvSpPr>
        <p:spPr>
          <a:xfrm>
            <a:off x="5331278" y="2276474"/>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400">
                <a:solidFill>
                  <a:srgbClr val="000000"/>
                </a:solidFill>
                <a:latin typeface="Calibri"/>
                <a:ea typeface="Calibri"/>
                <a:cs typeface="Calibri"/>
                <a:sym typeface="Calibri"/>
              </a:rPr>
              <a:t>TCGA</a:t>
            </a:r>
            <a:endParaRPr sz="1100"/>
          </a:p>
        </p:txBody>
      </p:sp>
      <p:sp>
        <p:nvSpPr>
          <p:cNvPr id="323" name="Google Shape;323;p39"/>
          <p:cNvSpPr/>
          <p:nvPr/>
        </p:nvSpPr>
        <p:spPr>
          <a:xfrm>
            <a:off x="5331278" y="3201759"/>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sz="1400">
                <a:solidFill>
                  <a:srgbClr val="000000"/>
                </a:solidFill>
                <a:latin typeface="Calibri"/>
                <a:ea typeface="Calibri"/>
                <a:cs typeface="Calibri"/>
                <a:sym typeface="Calibri"/>
              </a:rPr>
              <a:t>UK Biobank</a:t>
            </a:r>
            <a:endParaRPr sz="1100"/>
          </a:p>
        </p:txBody>
      </p:sp>
      <p:pic>
        <p:nvPicPr>
          <p:cNvPr id="324" name="Google Shape;324;p39"/>
          <p:cNvPicPr preferRelativeResize="0"/>
          <p:nvPr/>
        </p:nvPicPr>
        <p:blipFill rotWithShape="1">
          <a:blip r:embed="rId4">
            <a:alphaModFix/>
          </a:blip>
          <a:srcRect b="0" l="0" r="0" t="0"/>
          <a:stretch/>
        </p:blipFill>
        <p:spPr>
          <a:xfrm>
            <a:off x="3536497" y="1664153"/>
            <a:ext cx="778328" cy="771525"/>
          </a:xfrm>
          <a:prstGeom prst="rect">
            <a:avLst/>
          </a:prstGeom>
          <a:noFill/>
          <a:ln>
            <a:noFill/>
          </a:ln>
        </p:spPr>
      </p:pic>
      <p:sp>
        <p:nvSpPr>
          <p:cNvPr id="325" name="Google Shape;325;p39"/>
          <p:cNvSpPr txBox="1"/>
          <p:nvPr/>
        </p:nvSpPr>
        <p:spPr>
          <a:xfrm>
            <a:off x="5931354" y="2005692"/>
            <a:ext cx="370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OR</a:t>
            </a:r>
            <a:endParaRPr sz="1100"/>
          </a:p>
        </p:txBody>
      </p:sp>
      <p:sp>
        <p:nvSpPr>
          <p:cNvPr id="326" name="Google Shape;326;p39"/>
          <p:cNvSpPr txBox="1"/>
          <p:nvPr/>
        </p:nvSpPr>
        <p:spPr>
          <a:xfrm>
            <a:off x="5931353" y="2890155"/>
            <a:ext cx="390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OR</a:t>
            </a:r>
            <a:endParaRPr sz="1100"/>
          </a:p>
        </p:txBody>
      </p:sp>
      <p:pic>
        <p:nvPicPr>
          <p:cNvPr descr="Agregar" id="327" name="Google Shape;327;p39"/>
          <p:cNvPicPr preferRelativeResize="0"/>
          <p:nvPr/>
        </p:nvPicPr>
        <p:blipFill rotWithShape="1">
          <a:blip r:embed="rId5">
            <a:alphaModFix/>
          </a:blip>
          <a:srcRect b="0" l="0" r="0" t="0"/>
          <a:stretch/>
        </p:blipFill>
        <p:spPr>
          <a:xfrm>
            <a:off x="4695657" y="1848886"/>
            <a:ext cx="590551" cy="590551"/>
          </a:xfrm>
          <a:prstGeom prst="rect">
            <a:avLst/>
          </a:prstGeom>
          <a:noFill/>
          <a:ln>
            <a:noFill/>
          </a:ln>
        </p:spPr>
      </p:pic>
      <p:sp>
        <p:nvSpPr>
          <p:cNvPr id="328" name="Google Shape;328;p39"/>
          <p:cNvSpPr/>
          <p:nvPr/>
        </p:nvSpPr>
        <p:spPr>
          <a:xfrm>
            <a:off x="5357903" y="507536"/>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a:latin typeface="Calibri"/>
                <a:ea typeface="Calibri"/>
                <a:cs typeface="Calibri"/>
                <a:sym typeface="Calibri"/>
              </a:rPr>
              <a:t>ClinVar</a:t>
            </a:r>
            <a:endParaRPr sz="1100"/>
          </a:p>
        </p:txBody>
      </p:sp>
      <p:sp>
        <p:nvSpPr>
          <p:cNvPr id="329" name="Google Shape;329;p39"/>
          <p:cNvSpPr txBox="1"/>
          <p:nvPr/>
        </p:nvSpPr>
        <p:spPr>
          <a:xfrm>
            <a:off x="5941554" y="1113692"/>
            <a:ext cx="370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OR</a:t>
            </a:r>
            <a:endParaRPr sz="1100"/>
          </a:p>
        </p:txBody>
      </p:sp>
      <p:sp>
        <p:nvSpPr>
          <p:cNvPr id="330" name="Google Shape;330;p39"/>
          <p:cNvSpPr/>
          <p:nvPr/>
        </p:nvSpPr>
        <p:spPr>
          <a:xfrm>
            <a:off x="7435178" y="1388248"/>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s">
                <a:latin typeface="Calibri"/>
                <a:ea typeface="Calibri"/>
                <a:cs typeface="Calibri"/>
                <a:sym typeface="Calibri"/>
              </a:rPr>
              <a:t>SARS-CoV-2</a:t>
            </a:r>
            <a:endParaRPr sz="1100"/>
          </a:p>
        </p:txBody>
      </p:sp>
      <p:sp>
        <p:nvSpPr>
          <p:cNvPr id="331" name="Google Shape;331;p39"/>
          <p:cNvSpPr/>
          <p:nvPr/>
        </p:nvSpPr>
        <p:spPr>
          <a:xfrm>
            <a:off x="7461803" y="503773"/>
            <a:ext cx="1517100" cy="612300"/>
          </a:xfrm>
          <a:prstGeom prst="roundRect">
            <a:avLst>
              <a:gd fmla="val 16667" name="adj"/>
            </a:avLst>
          </a:prstGeom>
          <a:solidFill>
            <a:srgbClr val="FFF3E0"/>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1" lang="es">
                <a:latin typeface="Calibri"/>
                <a:ea typeface="Calibri"/>
                <a:cs typeface="Calibri"/>
                <a:sym typeface="Calibri"/>
              </a:rPr>
              <a:t>A. thaliana</a:t>
            </a:r>
            <a:endParaRPr i="1"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452694" y="1970846"/>
            <a:ext cx="8238600" cy="600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124484"/>
              </a:buClr>
              <a:buSzPts val="3000"/>
              <a:buFont typeface="Arial"/>
              <a:buNone/>
            </a:pPr>
            <a:r>
              <a:rPr lang="es"/>
              <a:t>Results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rPr>
              <a:t>Mapping to</a:t>
            </a:r>
            <a:r>
              <a:rPr lang="es" sz="3300">
                <a:solidFill>
                  <a:schemeClr val="dk1"/>
                </a:solidFill>
                <a:latin typeface="Arial"/>
                <a:ea typeface="Arial"/>
                <a:cs typeface="Arial"/>
                <a:sym typeface="Arial"/>
              </a:rPr>
              <a:t> protein interfaces</a:t>
            </a:r>
            <a:endParaRPr sz="33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300"/>
              <a:buFont typeface="Calibri"/>
              <a:buNone/>
            </a:pPr>
            <a:r>
              <a:t/>
            </a:r>
            <a:endParaRPr sz="3300">
              <a:solidFill>
                <a:schemeClr val="dk1"/>
              </a:solidFill>
              <a:latin typeface="Arial"/>
              <a:ea typeface="Arial"/>
              <a:cs typeface="Arial"/>
              <a:sym typeface="Arial"/>
            </a:endParaRPr>
          </a:p>
        </p:txBody>
      </p:sp>
      <p:graphicFrame>
        <p:nvGraphicFramePr>
          <p:cNvPr id="342" name="Google Shape;342;p41"/>
          <p:cNvGraphicFramePr/>
          <p:nvPr/>
        </p:nvGraphicFramePr>
        <p:xfrm>
          <a:off x="623791" y="1677162"/>
          <a:ext cx="3000000" cy="3000000"/>
        </p:xfrm>
        <a:graphic>
          <a:graphicData uri="http://schemas.openxmlformats.org/drawingml/2006/table">
            <a:tbl>
              <a:tblPr bandRow="1">
                <a:noFill/>
                <a:tableStyleId>{35C2B911-35A5-4ACC-9A29-5FFC7731BB98}</a:tableStyleId>
              </a:tblPr>
              <a:tblGrid>
                <a:gridCol w="2270125"/>
                <a:gridCol w="1658525"/>
                <a:gridCol w="1964325"/>
                <a:gridCol w="1964325"/>
              </a:tblGrid>
              <a:tr h="271475">
                <a:tc>
                  <a:txBody>
                    <a:bodyPr/>
                    <a:lstStyle/>
                    <a:p>
                      <a:pPr indent="0" lvl="0" marL="0" marR="0" rtl="0" algn="ctr">
                        <a:spcBef>
                          <a:spcPts val="0"/>
                        </a:spcBef>
                        <a:spcAft>
                          <a:spcPts val="0"/>
                        </a:spcAft>
                        <a:buNone/>
                      </a:pPr>
                      <a:r>
                        <a:t/>
                      </a:r>
                      <a:endParaRPr b="1" sz="1400"/>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b="1" lang="es" sz="1400">
                          <a:latin typeface="Arial"/>
                          <a:ea typeface="Arial"/>
                          <a:cs typeface="Arial"/>
                          <a:sym typeface="Arial"/>
                        </a:rPr>
                        <a:t>TCGA</a:t>
                      </a:r>
                      <a:endParaRPr sz="1400"/>
                    </a:p>
                  </a:txBody>
                  <a:tcPr marT="34300" marB="34300" marR="68600" marL="68600">
                    <a:solidFill>
                      <a:srgbClr val="FFF2CC"/>
                    </a:solidFill>
                  </a:tcPr>
                </a:tc>
                <a:tc>
                  <a:txBody>
                    <a:bodyPr/>
                    <a:lstStyle/>
                    <a:p>
                      <a:pPr indent="0" lvl="0" marL="0" marR="0" rtl="0" algn="ctr">
                        <a:spcBef>
                          <a:spcPts val="0"/>
                        </a:spcBef>
                        <a:spcAft>
                          <a:spcPts val="0"/>
                        </a:spcAft>
                        <a:buClr>
                          <a:schemeClr val="dk1"/>
                        </a:buClr>
                        <a:buSzPts val="1400"/>
                        <a:buFont typeface="Arial"/>
                        <a:buNone/>
                      </a:pPr>
                      <a:r>
                        <a:rPr b="1" lang="es" sz="1400">
                          <a:latin typeface="Arial"/>
                          <a:ea typeface="Arial"/>
                          <a:cs typeface="Arial"/>
                          <a:sym typeface="Arial"/>
                        </a:rPr>
                        <a:t>UK Biobank</a:t>
                      </a:r>
                      <a:endParaRPr sz="1100"/>
                    </a:p>
                  </a:txBody>
                  <a:tcPr marT="34300" marB="34300" marR="68600" marL="68600">
                    <a:solidFill>
                      <a:srgbClr val="E6D8F0"/>
                    </a:solidFill>
                  </a:tcPr>
                </a:tc>
                <a:tc>
                  <a:txBody>
                    <a:bodyPr/>
                    <a:lstStyle/>
                    <a:p>
                      <a:pPr indent="0" lvl="0" marL="0" marR="0" rtl="0" algn="ctr">
                        <a:spcBef>
                          <a:spcPts val="0"/>
                        </a:spcBef>
                        <a:spcAft>
                          <a:spcPts val="0"/>
                        </a:spcAft>
                        <a:buClr>
                          <a:schemeClr val="dk1"/>
                        </a:buClr>
                        <a:buSzPts val="1400"/>
                        <a:buFont typeface="Arial"/>
                        <a:buNone/>
                      </a:pPr>
                      <a:r>
                        <a:rPr b="1" lang="es" sz="1400">
                          <a:latin typeface="Arial"/>
                          <a:ea typeface="Arial"/>
                          <a:cs typeface="Arial"/>
                          <a:sym typeface="Arial"/>
                        </a:rPr>
                        <a:t>ExAC</a:t>
                      </a:r>
                      <a:endParaRPr sz="1100"/>
                    </a:p>
                  </a:txBody>
                  <a:tcPr marT="34300" marB="34300" marR="68600" marL="68600">
                    <a:solidFill>
                      <a:srgbClr val="FBE4D4"/>
                    </a:solidFill>
                  </a:tcPr>
                </a:tc>
              </a:tr>
              <a:tr h="271475">
                <a:tc>
                  <a:txBody>
                    <a:bodyPr/>
                    <a:lstStyle/>
                    <a:p>
                      <a:pPr indent="0" lvl="0" marL="0" marR="0" rtl="0" algn="l">
                        <a:spcBef>
                          <a:spcPts val="0"/>
                        </a:spcBef>
                        <a:spcAft>
                          <a:spcPts val="0"/>
                        </a:spcAft>
                        <a:buNone/>
                      </a:pPr>
                      <a:r>
                        <a:rPr b="1" lang="es" sz="1400">
                          <a:latin typeface="Arial"/>
                          <a:ea typeface="Arial"/>
                          <a:cs typeface="Arial"/>
                          <a:sym typeface="Arial"/>
                        </a:rPr>
                        <a:t>Input (variants)</a:t>
                      </a:r>
                      <a:endParaRPr sz="1100"/>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 3.600.963 </a:t>
                      </a:r>
                      <a:endParaRPr sz="1400">
                        <a:latin typeface="Arial"/>
                        <a:ea typeface="Arial"/>
                        <a:cs typeface="Arial"/>
                        <a:sym typeface="Arial"/>
                      </a:endParaRPr>
                    </a:p>
                  </a:txBody>
                  <a:tcPr marT="34300" marB="34300" marR="68600" marL="68600"/>
                </a:tc>
                <a:tc>
                  <a:txBody>
                    <a:bodyPr/>
                    <a:lstStyle/>
                    <a:p>
                      <a:pPr indent="0" lvl="0" marL="0" marR="0" rtl="0" algn="ctr">
                        <a:lnSpc>
                          <a:spcPct val="100000"/>
                        </a:lnSpc>
                        <a:spcBef>
                          <a:spcPts val="0"/>
                        </a:spcBef>
                        <a:spcAft>
                          <a:spcPts val="0"/>
                        </a:spcAft>
                        <a:buClr>
                          <a:schemeClr val="dk1"/>
                        </a:buClr>
                        <a:buSzPts val="1400"/>
                        <a:buFont typeface="Arial"/>
                        <a:buNone/>
                      </a:pPr>
                      <a:r>
                        <a:rPr lang="es" sz="1400" u="none" strike="noStrike">
                          <a:latin typeface="Arial"/>
                          <a:ea typeface="Arial"/>
                          <a:cs typeface="Arial"/>
                          <a:sym typeface="Arial"/>
                        </a:rPr>
                        <a:t>8.959.609 </a:t>
                      </a:r>
                      <a:endParaRPr sz="1400"/>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9.362.318</a:t>
                      </a:r>
                      <a:endParaRPr sz="1400">
                        <a:latin typeface="Arial"/>
                        <a:ea typeface="Arial"/>
                        <a:cs typeface="Arial"/>
                        <a:sym typeface="Arial"/>
                      </a:endParaRPr>
                    </a:p>
                  </a:txBody>
                  <a:tcPr marT="34300" marB="34300" marR="68600" marL="68600"/>
                </a:tc>
              </a:tr>
              <a:tr h="271475">
                <a:tc>
                  <a:txBody>
                    <a:bodyPr/>
                    <a:lstStyle/>
                    <a:p>
                      <a:pPr indent="0" lvl="0" marL="0" marR="0" rtl="0" algn="l">
                        <a:spcBef>
                          <a:spcPts val="0"/>
                        </a:spcBef>
                        <a:spcAft>
                          <a:spcPts val="0"/>
                        </a:spcAft>
                        <a:buNone/>
                      </a:pPr>
                      <a:r>
                        <a:rPr b="1" lang="es" sz="1400" u="none" strike="noStrike">
                          <a:latin typeface="Arial"/>
                          <a:ea typeface="Arial"/>
                          <a:cs typeface="Arial"/>
                          <a:sym typeface="Arial"/>
                        </a:rPr>
                        <a:t>PDBmapper running time</a:t>
                      </a:r>
                      <a:endParaRPr b="1" sz="1400">
                        <a:latin typeface="Arial"/>
                        <a:ea typeface="Arial"/>
                        <a:cs typeface="Arial"/>
                        <a:sym typeface="Arial"/>
                      </a:endParaRPr>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  30 min</a:t>
                      </a:r>
                      <a:r>
                        <a:rPr lang="es" sz="1400">
                          <a:latin typeface="Arial"/>
                          <a:ea typeface="Arial"/>
                          <a:cs typeface="Arial"/>
                          <a:sym typeface="Arial"/>
                        </a:rPr>
                        <a:t>​</a:t>
                      </a:r>
                      <a:endParaRPr sz="1400">
                        <a:latin typeface="Arial"/>
                        <a:ea typeface="Arial"/>
                        <a:cs typeface="Arial"/>
                        <a:sym typeface="Arial"/>
                      </a:endParaRPr>
                    </a:p>
                  </a:txBody>
                  <a:tcPr marT="34300" marB="34300" marR="68600" marL="68600">
                    <a:solidFill>
                      <a:srgbClr val="FFF2CC"/>
                    </a:solidFill>
                  </a:tcPr>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43 min </a:t>
                      </a:r>
                      <a:endParaRPr sz="1400">
                        <a:latin typeface="Arial"/>
                        <a:ea typeface="Arial"/>
                        <a:cs typeface="Arial"/>
                        <a:sym typeface="Arial"/>
                      </a:endParaRPr>
                    </a:p>
                  </a:txBody>
                  <a:tcPr marT="34300" marB="34300" marR="68600" marL="68600">
                    <a:solidFill>
                      <a:srgbClr val="E6D8F0"/>
                    </a:solidFill>
                  </a:tcPr>
                </a:tc>
                <a:tc>
                  <a:txBody>
                    <a:bodyPr/>
                    <a:lstStyle/>
                    <a:p>
                      <a:pPr indent="0" lvl="0" marL="0" marR="0" rtl="0" algn="ctr">
                        <a:spcBef>
                          <a:spcPts val="0"/>
                        </a:spcBef>
                        <a:spcAft>
                          <a:spcPts val="0"/>
                        </a:spcAft>
                        <a:buClr>
                          <a:schemeClr val="dk1"/>
                        </a:buClr>
                        <a:buSzPts val="1400"/>
                        <a:buFont typeface="Arial"/>
                        <a:buNone/>
                      </a:pPr>
                      <a:r>
                        <a:rPr lang="es" sz="1400">
                          <a:latin typeface="Arial"/>
                          <a:ea typeface="Arial"/>
                          <a:cs typeface="Arial"/>
                          <a:sym typeface="Arial"/>
                        </a:rPr>
                        <a:t>48 min</a:t>
                      </a:r>
                      <a:endParaRPr sz="1100"/>
                    </a:p>
                  </a:txBody>
                  <a:tcPr marT="34300" marB="34300" marR="68600" marL="68600">
                    <a:solidFill>
                      <a:srgbClr val="FBE4D4"/>
                    </a:solidFill>
                  </a:tcPr>
                </a:tc>
              </a:tr>
              <a:tr h="271475">
                <a:tc>
                  <a:txBody>
                    <a:bodyPr/>
                    <a:lstStyle/>
                    <a:p>
                      <a:pPr indent="0" lvl="0" marL="0" marR="0" rtl="0" algn="l">
                        <a:spcBef>
                          <a:spcPts val="0"/>
                        </a:spcBef>
                        <a:spcAft>
                          <a:spcPts val="0"/>
                        </a:spcAft>
                        <a:buNone/>
                      </a:pPr>
                      <a:r>
                        <a:rPr b="1" lang="es" sz="1400">
                          <a:latin typeface="Arial"/>
                          <a:ea typeface="Arial"/>
                          <a:cs typeface="Arial"/>
                          <a:sym typeface="Arial"/>
                        </a:rPr>
                        <a:t>Execution​</a:t>
                      </a:r>
                      <a:endParaRPr b="1" sz="1400">
                        <a:latin typeface="Arial"/>
                        <a:ea typeface="Arial"/>
                        <a:cs typeface="Arial"/>
                        <a:sym typeface="Arial"/>
                      </a:endParaRPr>
                    </a:p>
                  </a:txBody>
                  <a:tcPr marT="34300" marB="34300" marR="68600" marL="68600"/>
                </a:tc>
                <a:tc gridSpan="3">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Local work station</a:t>
                      </a:r>
                      <a:r>
                        <a:rPr lang="es" sz="1400">
                          <a:latin typeface="Arial"/>
                          <a:ea typeface="Arial"/>
                          <a:cs typeface="Arial"/>
                          <a:sym typeface="Arial"/>
                        </a:rPr>
                        <a:t>​</a:t>
                      </a:r>
                      <a:endParaRPr sz="1400">
                        <a:latin typeface="Arial"/>
                        <a:ea typeface="Arial"/>
                        <a:cs typeface="Arial"/>
                        <a:sym typeface="Arial"/>
                      </a:endParaRPr>
                    </a:p>
                  </a:txBody>
                  <a:tcPr marT="34300" marB="34300" marR="68600" marL="68600"/>
                </a:tc>
                <a:tc hMerge="1"/>
                <a:tc hMerge="1"/>
              </a:tr>
              <a:tr h="271475">
                <a:tc>
                  <a:txBody>
                    <a:bodyPr/>
                    <a:lstStyle/>
                    <a:p>
                      <a:pPr indent="0" lvl="0" marL="0" marR="0" rtl="0" algn="l">
                        <a:spcBef>
                          <a:spcPts val="0"/>
                        </a:spcBef>
                        <a:spcAft>
                          <a:spcPts val="0"/>
                        </a:spcAft>
                        <a:buNone/>
                      </a:pPr>
                      <a:r>
                        <a:rPr b="1" lang="es" sz="1400">
                          <a:latin typeface="Arial"/>
                          <a:ea typeface="Arial"/>
                          <a:cs typeface="Arial"/>
                          <a:sym typeface="Arial"/>
                        </a:rPr>
                        <a:t>Cpus​</a:t>
                      </a:r>
                      <a:endParaRPr b="1" sz="1400">
                        <a:latin typeface="Arial"/>
                        <a:ea typeface="Arial"/>
                        <a:cs typeface="Arial"/>
                        <a:sym typeface="Arial"/>
                      </a:endParaRPr>
                    </a:p>
                  </a:txBody>
                  <a:tcPr marT="34300" marB="34300" marR="68600" marL="68600"/>
                </a:tc>
                <a:tc gridSpan="3">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7</a:t>
                      </a:r>
                      <a:r>
                        <a:rPr lang="es" sz="1400">
                          <a:latin typeface="Arial"/>
                          <a:ea typeface="Arial"/>
                          <a:cs typeface="Arial"/>
                          <a:sym typeface="Arial"/>
                        </a:rPr>
                        <a:t>​</a:t>
                      </a:r>
                      <a:endParaRPr sz="1400">
                        <a:latin typeface="Arial"/>
                        <a:ea typeface="Arial"/>
                        <a:cs typeface="Arial"/>
                        <a:sym typeface="Arial"/>
                      </a:endParaRPr>
                    </a:p>
                  </a:txBody>
                  <a:tcPr marT="34300" marB="34300" marR="68600" marL="68600"/>
                </a:tc>
                <a:tc hMerge="1"/>
                <a:tc hMerge="1"/>
              </a:tr>
              <a:tr h="271475">
                <a:tc>
                  <a:txBody>
                    <a:bodyPr/>
                    <a:lstStyle/>
                    <a:p>
                      <a:pPr indent="0" lvl="0" marL="0" marR="0" rtl="0" algn="l">
                        <a:spcBef>
                          <a:spcPts val="0"/>
                        </a:spcBef>
                        <a:spcAft>
                          <a:spcPts val="0"/>
                        </a:spcAft>
                        <a:buNone/>
                      </a:pPr>
                      <a:r>
                        <a:rPr b="1" lang="es" sz="1400">
                          <a:latin typeface="Arial"/>
                          <a:ea typeface="Arial"/>
                          <a:cs typeface="Arial"/>
                          <a:sym typeface="Arial"/>
                        </a:rPr>
                        <a:t>Average memory usage ​</a:t>
                      </a:r>
                      <a:endParaRPr b="1" sz="1400">
                        <a:latin typeface="Arial"/>
                        <a:ea typeface="Arial"/>
                        <a:cs typeface="Arial"/>
                        <a:sym typeface="Arial"/>
                      </a:endParaRPr>
                    </a:p>
                  </a:txBody>
                  <a:tcPr marT="34300" marB="34300" marR="68600" marL="68600"/>
                </a:tc>
                <a:tc gridSpan="3">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 85MB</a:t>
                      </a:r>
                      <a:r>
                        <a:rPr lang="es" sz="1400">
                          <a:latin typeface="Arial"/>
                          <a:ea typeface="Arial"/>
                          <a:cs typeface="Arial"/>
                          <a:sym typeface="Arial"/>
                        </a:rPr>
                        <a:t>​</a:t>
                      </a:r>
                      <a:endParaRPr sz="1400">
                        <a:latin typeface="Arial"/>
                        <a:ea typeface="Arial"/>
                        <a:cs typeface="Arial"/>
                        <a:sym typeface="Arial"/>
                      </a:endParaRPr>
                    </a:p>
                  </a:txBody>
                  <a:tcPr marT="34300" marB="34300" marR="68600" marL="68600"/>
                </a:tc>
                <a:tc hMerge="1"/>
                <a:tc hMerge="1"/>
              </a:tr>
              <a:tr h="271475">
                <a:tc>
                  <a:txBody>
                    <a:bodyPr/>
                    <a:lstStyle/>
                    <a:p>
                      <a:pPr indent="0" lvl="0" marL="0" marR="0" rtl="0" algn="ctr">
                        <a:spcBef>
                          <a:spcPts val="0"/>
                        </a:spcBef>
                        <a:spcAft>
                          <a:spcPts val="0"/>
                        </a:spcAft>
                        <a:buNone/>
                      </a:pPr>
                      <a:r>
                        <a:t/>
                      </a:r>
                      <a:endParaRPr b="1" sz="1400">
                        <a:latin typeface="Arial"/>
                        <a:ea typeface="Arial"/>
                        <a:cs typeface="Arial"/>
                        <a:sym typeface="Arial"/>
                      </a:endParaRPr>
                    </a:p>
                  </a:txBody>
                  <a:tcPr marT="34300" marB="34300" marR="68600" marL="68600"/>
                </a:tc>
                <a:tc gridSpan="3">
                  <a:txBody>
                    <a:bodyPr/>
                    <a:lstStyle/>
                    <a:p>
                      <a:pPr indent="0" lvl="0" marL="0" marR="0" rtl="0" algn="ctr">
                        <a:spcBef>
                          <a:spcPts val="0"/>
                        </a:spcBef>
                        <a:spcAft>
                          <a:spcPts val="0"/>
                        </a:spcAft>
                        <a:buClr>
                          <a:schemeClr val="dk1"/>
                        </a:buClr>
                        <a:buSzPts val="1400"/>
                        <a:buFont typeface="Arial"/>
                        <a:buNone/>
                      </a:pPr>
                      <a:r>
                        <a:rPr b="1" i="0" lang="es" sz="1400" u="none" strike="noStrike">
                          <a:latin typeface="Arial"/>
                          <a:ea typeface="Arial"/>
                          <a:cs typeface="Arial"/>
                          <a:sym typeface="Arial"/>
                        </a:rPr>
                        <a:t>Output </a:t>
                      </a:r>
                      <a:endParaRPr b="1" sz="1400"/>
                    </a:p>
                  </a:txBody>
                  <a:tcPr marT="34300" marB="34300" marR="68600" marL="68600"/>
                </a:tc>
                <a:tc hMerge="1"/>
                <a:tc hMerge="1"/>
              </a:tr>
              <a:tr h="271475">
                <a:tc>
                  <a:txBody>
                    <a:bodyPr/>
                    <a:lstStyle/>
                    <a:p>
                      <a:pPr indent="0" lvl="0" marL="0" marR="0" rtl="0" algn="l">
                        <a:spcBef>
                          <a:spcPts val="0"/>
                        </a:spcBef>
                        <a:spcAft>
                          <a:spcPts val="0"/>
                        </a:spcAft>
                        <a:buNone/>
                      </a:pPr>
                      <a:r>
                        <a:rPr b="1" lang="es" sz="1400">
                          <a:latin typeface="Arial"/>
                          <a:ea typeface="Arial"/>
                          <a:cs typeface="Arial"/>
                          <a:sym typeface="Arial"/>
                        </a:rPr>
                        <a:t>Output (Mapped variants​)</a:t>
                      </a:r>
                      <a:endParaRPr b="1" sz="1400">
                        <a:latin typeface="Arial"/>
                        <a:ea typeface="Arial"/>
                        <a:cs typeface="Arial"/>
                        <a:sym typeface="Arial"/>
                      </a:endParaRPr>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344.229</a:t>
                      </a:r>
                      <a:r>
                        <a:rPr lang="es" sz="1400">
                          <a:latin typeface="Arial"/>
                          <a:ea typeface="Arial"/>
                          <a:cs typeface="Arial"/>
                          <a:sym typeface="Arial"/>
                        </a:rPr>
                        <a:t>​</a:t>
                      </a:r>
                      <a:endParaRPr sz="1400">
                        <a:latin typeface="Arial"/>
                        <a:ea typeface="Arial"/>
                        <a:cs typeface="Arial"/>
                        <a:sym typeface="Arial"/>
                      </a:endParaRPr>
                    </a:p>
                  </a:txBody>
                  <a:tcPr marT="34300" marB="34300" marR="68600" marL="68600"/>
                </a:tc>
                <a:tc>
                  <a:txBody>
                    <a:bodyPr/>
                    <a:lstStyle/>
                    <a:p>
                      <a:pPr indent="0" lvl="0" marL="0" marR="0" rtl="0" algn="ctr">
                        <a:spcBef>
                          <a:spcPts val="0"/>
                        </a:spcBef>
                        <a:spcAft>
                          <a:spcPts val="0"/>
                        </a:spcAft>
                        <a:buClr>
                          <a:schemeClr val="dk1"/>
                        </a:buClr>
                        <a:buSzPts val="1400"/>
                        <a:buFont typeface="Arial"/>
                        <a:buNone/>
                      </a:pPr>
                      <a:r>
                        <a:rPr lang="es" sz="1400" u="none" strike="noStrike">
                          <a:latin typeface="Arial"/>
                          <a:ea typeface="Arial"/>
                          <a:cs typeface="Arial"/>
                          <a:sym typeface="Arial"/>
                        </a:rPr>
                        <a:t>1.408.156 </a:t>
                      </a:r>
                      <a:endParaRPr sz="1400">
                        <a:latin typeface="Arial"/>
                        <a:ea typeface="Arial"/>
                        <a:cs typeface="Arial"/>
                        <a:sym typeface="Arial"/>
                      </a:endParaRPr>
                    </a:p>
                  </a:txBody>
                  <a:tcPr marT="34300" marB="34300" marR="68600" marL="68600"/>
                </a:tc>
                <a:tc>
                  <a:txBody>
                    <a:bodyPr/>
                    <a:lstStyle/>
                    <a:p>
                      <a:pPr indent="0" lvl="0" marL="0" marR="0" rtl="0" algn="ctr">
                        <a:lnSpc>
                          <a:spcPct val="100000"/>
                        </a:lnSpc>
                        <a:spcBef>
                          <a:spcPts val="0"/>
                        </a:spcBef>
                        <a:spcAft>
                          <a:spcPts val="0"/>
                        </a:spcAft>
                        <a:buClr>
                          <a:schemeClr val="dk1"/>
                        </a:buClr>
                        <a:buSzPts val="1400"/>
                        <a:buFont typeface="Arial"/>
                        <a:buNone/>
                      </a:pPr>
                      <a:r>
                        <a:rPr lang="es" sz="1400" u="none" strike="noStrike">
                          <a:latin typeface="Arial"/>
                          <a:ea typeface="Arial"/>
                          <a:cs typeface="Arial"/>
                          <a:sym typeface="Arial"/>
                        </a:rPr>
                        <a:t>2.235.846</a:t>
                      </a:r>
                      <a:endParaRPr sz="1400">
                        <a:latin typeface="Arial"/>
                        <a:ea typeface="Arial"/>
                        <a:cs typeface="Arial"/>
                        <a:sym typeface="Arial"/>
                      </a:endParaRPr>
                    </a:p>
                  </a:txBody>
                  <a:tcPr marT="34300" marB="34300" marR="68600" marL="6860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Helvetica Neue"/>
                <a:ea typeface="Helvetica Neue"/>
                <a:cs typeface="Helvetica Neue"/>
                <a:sym typeface="Helvetica Neue"/>
              </a:rPr>
              <a:t>All variants coverage (one isoform per gene)</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348" name="Google Shape;348;p42"/>
          <p:cNvPicPr preferRelativeResize="0"/>
          <p:nvPr/>
        </p:nvPicPr>
        <p:blipFill>
          <a:blip r:embed="rId3">
            <a:alphaModFix/>
          </a:blip>
          <a:stretch>
            <a:fillRect/>
          </a:stretch>
        </p:blipFill>
        <p:spPr>
          <a:xfrm>
            <a:off x="1296325" y="1323825"/>
            <a:ext cx="6551350" cy="3058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idx="1" type="body"/>
          </p:nvPr>
        </p:nvSpPr>
        <p:spPr>
          <a:xfrm>
            <a:off x="311700" y="1152475"/>
            <a:ext cx="4520700" cy="3416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s" sz="1800">
                <a:solidFill>
                  <a:srgbClr val="434343"/>
                </a:solidFill>
                <a:latin typeface="Helvetica Neue"/>
                <a:ea typeface="Helvetica Neue"/>
                <a:cs typeface="Helvetica Neue"/>
                <a:sym typeface="Helvetica Neue"/>
              </a:rPr>
              <a:t>Advantages</a:t>
            </a:r>
            <a:endParaRPr b="1" sz="1800">
              <a:solidFill>
                <a:srgbClr val="434343"/>
              </a:solidFill>
              <a:latin typeface="Helvetica Neue"/>
              <a:ea typeface="Helvetica Neue"/>
              <a:cs typeface="Helvetica Neue"/>
              <a:sym typeface="Helvetica Neue"/>
            </a:endParaRPr>
          </a:p>
          <a:p>
            <a:pPr indent="-342900" lvl="0" marL="457200" rtl="0" algn="l">
              <a:spcBef>
                <a:spcPts val="120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Fast and Big Data</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Pip application</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Not disease related</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Versatility of input</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A priori: Identifies variants on interfaces. User can provide other 3D info of protein (e.g.: surface, domain, …)</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b="1" lang="es" sz="1800">
                <a:solidFill>
                  <a:srgbClr val="434343"/>
                </a:solidFill>
                <a:latin typeface="Helvetica Neue"/>
                <a:ea typeface="Helvetica Neue"/>
                <a:cs typeface="Helvetica Neue"/>
                <a:sym typeface="Helvetica Neue"/>
              </a:rPr>
              <a:t>Not human-centered</a:t>
            </a:r>
            <a:r>
              <a:rPr lang="es" sz="1800">
                <a:solidFill>
                  <a:srgbClr val="434343"/>
                </a:solidFill>
                <a:latin typeface="Helvetica Neue"/>
                <a:ea typeface="Helvetica Neue"/>
                <a:cs typeface="Helvetica Neue"/>
                <a:sym typeface="Helvetica Neue"/>
              </a:rPr>
              <a:t> </a:t>
            </a:r>
            <a:endParaRPr sz="1800">
              <a:solidFill>
                <a:srgbClr val="434343"/>
              </a:solidFill>
              <a:latin typeface="Helvetica Neue"/>
              <a:ea typeface="Helvetica Neue"/>
              <a:cs typeface="Helvetica Neue"/>
              <a:sym typeface="Helvetica Neue"/>
            </a:endParaRPr>
          </a:p>
        </p:txBody>
      </p:sp>
      <p:sp>
        <p:nvSpPr>
          <p:cNvPr id="354" name="Google Shape;354;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1800">
                <a:solidFill>
                  <a:srgbClr val="434343"/>
                </a:solidFill>
                <a:latin typeface="Helvetica Neue"/>
                <a:ea typeface="Helvetica Neue"/>
                <a:cs typeface="Helvetica Neue"/>
                <a:sym typeface="Helvetica Neue"/>
              </a:rPr>
              <a:t>Limitations</a:t>
            </a:r>
            <a:endParaRPr b="1" sz="1800">
              <a:solidFill>
                <a:srgbClr val="434343"/>
              </a:solidFill>
              <a:latin typeface="Helvetica Neue"/>
              <a:ea typeface="Helvetica Neue"/>
              <a:cs typeface="Helvetica Neue"/>
              <a:sym typeface="Helvetica Neue"/>
            </a:endParaRPr>
          </a:p>
          <a:p>
            <a:pPr indent="-342900" lvl="0" marL="457200" rtl="0" algn="l">
              <a:spcBef>
                <a:spcPts val="120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Proteome coverage of PDB</a:t>
            </a:r>
            <a:endParaRPr sz="1800">
              <a:solidFill>
                <a:srgbClr val="434343"/>
              </a:solidFill>
              <a:latin typeface="Helvetica Neue"/>
              <a:ea typeface="Helvetica Neue"/>
              <a:cs typeface="Helvetica Neue"/>
              <a:sym typeface="Helvetica Neue"/>
            </a:endParaRPr>
          </a:p>
          <a:p>
            <a:pPr indent="-342900" lvl="0" marL="457200" rtl="0" algn="l">
              <a:spcBef>
                <a:spcPts val="0"/>
              </a:spcBef>
              <a:spcAft>
                <a:spcPts val="0"/>
              </a:spcAft>
              <a:buClr>
                <a:srgbClr val="434343"/>
              </a:buClr>
              <a:buSzPts val="1800"/>
              <a:buFont typeface="Helvetica Neue"/>
              <a:buChar char="-"/>
            </a:pPr>
            <a:r>
              <a:rPr lang="es" sz="1800">
                <a:solidFill>
                  <a:srgbClr val="434343"/>
                </a:solidFill>
                <a:latin typeface="Helvetica Neue"/>
                <a:ea typeface="Helvetica Neue"/>
                <a:cs typeface="Helvetica Neue"/>
                <a:sym typeface="Helvetica Neue"/>
              </a:rPr>
              <a:t>Interface curation method</a:t>
            </a:r>
            <a:endParaRPr sz="1800">
              <a:solidFill>
                <a:srgbClr val="434343"/>
              </a:solidFill>
              <a:latin typeface="Helvetica Neue"/>
              <a:ea typeface="Helvetica Neue"/>
              <a:cs typeface="Helvetica Neue"/>
              <a:sym typeface="Helvetica Neue"/>
            </a:endParaRPr>
          </a:p>
          <a:p>
            <a:pPr indent="0" lvl="0" marL="0" rtl="0" algn="l">
              <a:spcBef>
                <a:spcPts val="1200"/>
              </a:spcBef>
              <a:spcAft>
                <a:spcPts val="1200"/>
              </a:spcAft>
              <a:buNone/>
            </a:pPr>
            <a:r>
              <a:t/>
            </a:r>
            <a:endParaRPr sz="1800">
              <a:solidFill>
                <a:srgbClr val="434343"/>
              </a:solidFill>
              <a:latin typeface="Helvetica Neue"/>
              <a:ea typeface="Helvetica Neue"/>
              <a:cs typeface="Helvetica Neue"/>
              <a:sym typeface="Helvetica Neue"/>
            </a:endParaRPr>
          </a:p>
        </p:txBody>
      </p:sp>
      <p:sp>
        <p:nvSpPr>
          <p:cNvPr id="355" name="Google Shape;35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Helvetica Neue"/>
                <a:ea typeface="Helvetica Neue"/>
                <a:cs typeface="Helvetica Neue"/>
                <a:sym typeface="Helvetica Neue"/>
              </a:rPr>
              <a:t>PDBmapper: advantages and limitations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Mapping mutations and more...</a:t>
            </a:r>
            <a:endParaRPr/>
          </a:p>
          <a:p>
            <a:pPr indent="0" lvl="0" marL="0" rtl="0" algn="l">
              <a:spcBef>
                <a:spcPts val="0"/>
              </a:spcBef>
              <a:spcAft>
                <a:spcPts val="0"/>
              </a:spcAft>
              <a:buNone/>
            </a:pPr>
            <a:r>
              <a:t/>
            </a:r>
            <a:endParaRPr/>
          </a:p>
        </p:txBody>
      </p:sp>
      <p:pic>
        <p:nvPicPr>
          <p:cNvPr id="361" name="Google Shape;361;p44"/>
          <p:cNvPicPr preferRelativeResize="0"/>
          <p:nvPr/>
        </p:nvPicPr>
        <p:blipFill>
          <a:blip r:embed="rId3">
            <a:alphaModFix/>
          </a:blip>
          <a:stretch>
            <a:fillRect/>
          </a:stretch>
        </p:blipFill>
        <p:spPr>
          <a:xfrm>
            <a:off x="879650" y="1393875"/>
            <a:ext cx="7076449" cy="1854150"/>
          </a:xfrm>
          <a:prstGeom prst="rect">
            <a:avLst/>
          </a:prstGeom>
          <a:noFill/>
          <a:ln>
            <a:noFill/>
          </a:ln>
        </p:spPr>
      </p:pic>
      <p:sp>
        <p:nvSpPr>
          <p:cNvPr id="362" name="Google Shape;362;p44"/>
          <p:cNvSpPr txBox="1"/>
          <p:nvPr/>
        </p:nvSpPr>
        <p:spPr>
          <a:xfrm>
            <a:off x="2757250" y="993675"/>
            <a:ext cx="3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alignment of nsp3 protein of coronaviruses</a:t>
            </a:r>
            <a:endParaRPr/>
          </a:p>
        </p:txBody>
      </p:sp>
      <p:pic>
        <p:nvPicPr>
          <p:cNvPr id="363" name="Google Shape;363;p44"/>
          <p:cNvPicPr preferRelativeResize="0"/>
          <p:nvPr/>
        </p:nvPicPr>
        <p:blipFill>
          <a:blip r:embed="rId4">
            <a:alphaModFix/>
          </a:blip>
          <a:stretch>
            <a:fillRect/>
          </a:stretch>
        </p:blipFill>
        <p:spPr>
          <a:xfrm>
            <a:off x="3914075" y="3345413"/>
            <a:ext cx="1219200" cy="1667773"/>
          </a:xfrm>
          <a:prstGeom prst="rect">
            <a:avLst/>
          </a:prstGeom>
          <a:noFill/>
          <a:ln>
            <a:noFill/>
          </a:ln>
        </p:spPr>
      </p:pic>
      <p:sp>
        <p:nvSpPr>
          <p:cNvPr id="364" name="Google Shape;364;p44"/>
          <p:cNvSpPr txBox="1"/>
          <p:nvPr/>
        </p:nvSpPr>
        <p:spPr>
          <a:xfrm>
            <a:off x="4867675" y="3954775"/>
            <a:ext cx="75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SARS</a:t>
            </a:r>
            <a:endParaRPr sz="1200"/>
          </a:p>
        </p:txBody>
      </p:sp>
      <p:sp>
        <p:nvSpPr>
          <p:cNvPr id="365" name="Google Shape;365;p44"/>
          <p:cNvSpPr txBox="1"/>
          <p:nvPr/>
        </p:nvSpPr>
        <p:spPr>
          <a:xfrm>
            <a:off x="352000" y="3809850"/>
            <a:ext cx="75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38761D"/>
                </a:solidFill>
              </a:rPr>
              <a:t>NSP3</a:t>
            </a:r>
            <a:r>
              <a:rPr lang="es" sz="1200"/>
              <a:t> </a:t>
            </a:r>
            <a:endParaRPr sz="1200"/>
          </a:p>
          <a:p>
            <a:pPr indent="0" lvl="0" marL="0" rtl="0" algn="l">
              <a:spcBef>
                <a:spcPts val="0"/>
              </a:spcBef>
              <a:spcAft>
                <a:spcPts val="0"/>
              </a:spcAft>
              <a:buNone/>
            </a:pPr>
            <a:r>
              <a:rPr lang="es" sz="1200"/>
              <a:t>    +</a:t>
            </a:r>
            <a:endParaRPr sz="1200"/>
          </a:p>
          <a:p>
            <a:pPr indent="0" lvl="0" marL="0" rtl="0" algn="l">
              <a:spcBef>
                <a:spcPts val="0"/>
              </a:spcBef>
              <a:spcAft>
                <a:spcPts val="0"/>
              </a:spcAft>
              <a:buNone/>
            </a:pPr>
            <a:r>
              <a:rPr lang="es" sz="1200">
                <a:solidFill>
                  <a:srgbClr val="B45F06"/>
                </a:solidFill>
              </a:rPr>
              <a:t>ISG15</a:t>
            </a:r>
            <a:endParaRPr sz="1200">
              <a:solidFill>
                <a:srgbClr val="B45F06"/>
              </a:solidFill>
            </a:endParaRPr>
          </a:p>
        </p:txBody>
      </p:sp>
      <p:pic>
        <p:nvPicPr>
          <p:cNvPr id="366" name="Google Shape;366;p44"/>
          <p:cNvPicPr preferRelativeResize="0"/>
          <p:nvPr/>
        </p:nvPicPr>
        <p:blipFill>
          <a:blip r:embed="rId5">
            <a:alphaModFix/>
          </a:blip>
          <a:stretch>
            <a:fillRect/>
          </a:stretch>
        </p:blipFill>
        <p:spPr>
          <a:xfrm>
            <a:off x="1521544" y="3345425"/>
            <a:ext cx="1284711" cy="1667750"/>
          </a:xfrm>
          <a:prstGeom prst="rect">
            <a:avLst/>
          </a:prstGeom>
          <a:noFill/>
          <a:ln>
            <a:noFill/>
          </a:ln>
        </p:spPr>
      </p:pic>
      <p:sp>
        <p:nvSpPr>
          <p:cNvPr id="367" name="Google Shape;367;p44"/>
          <p:cNvSpPr txBox="1"/>
          <p:nvPr/>
        </p:nvSpPr>
        <p:spPr>
          <a:xfrm>
            <a:off x="2340475" y="3523200"/>
            <a:ext cx="75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SARS2</a:t>
            </a:r>
            <a:endParaRPr sz="1200"/>
          </a:p>
        </p:txBody>
      </p:sp>
      <p:pic>
        <p:nvPicPr>
          <p:cNvPr id="368" name="Google Shape;368;p44"/>
          <p:cNvPicPr preferRelativeResize="0"/>
          <p:nvPr/>
        </p:nvPicPr>
        <p:blipFill rotWithShape="1">
          <a:blip r:embed="rId6">
            <a:alphaModFix/>
          </a:blip>
          <a:srcRect b="0" l="14745" r="-2356" t="6855"/>
          <a:stretch/>
        </p:blipFill>
        <p:spPr>
          <a:xfrm>
            <a:off x="6454650" y="3450562"/>
            <a:ext cx="1219200" cy="1457477"/>
          </a:xfrm>
          <a:prstGeom prst="rect">
            <a:avLst/>
          </a:prstGeom>
          <a:noFill/>
          <a:ln>
            <a:noFill/>
          </a:ln>
        </p:spPr>
      </p:pic>
      <p:sp>
        <p:nvSpPr>
          <p:cNvPr id="369" name="Google Shape;369;p44"/>
          <p:cNvSpPr txBox="1"/>
          <p:nvPr/>
        </p:nvSpPr>
        <p:spPr>
          <a:xfrm>
            <a:off x="7459475" y="4240225"/>
            <a:ext cx="75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MERS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p:nvPr/>
        </p:nvSpPr>
        <p:spPr>
          <a:xfrm>
            <a:off x="467525" y="2107400"/>
            <a:ext cx="8143800" cy="2362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latin typeface="Helvetica Neue"/>
                <a:ea typeface="Helvetica Neue"/>
                <a:cs typeface="Helvetica Neue"/>
                <a:sym typeface="Helvetica Neue"/>
              </a:rPr>
              <a:t>Why PDBmapper?</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88" name="Google Shape;88;p18"/>
          <p:cNvSpPr txBox="1"/>
          <p:nvPr>
            <p:ph idx="1" type="body"/>
          </p:nvPr>
        </p:nvSpPr>
        <p:spPr>
          <a:xfrm>
            <a:off x="311700" y="1152475"/>
            <a:ext cx="8520600" cy="255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434343"/>
              </a:buClr>
              <a:buSzPts val="1800"/>
              <a:buFont typeface="Helvetica Neue"/>
              <a:buChar char="●"/>
            </a:pPr>
            <a:r>
              <a:rPr lang="es">
                <a:solidFill>
                  <a:srgbClr val="434343"/>
                </a:solidFill>
                <a:latin typeface="Helvetica Neue"/>
                <a:ea typeface="Helvetica Neue"/>
                <a:cs typeface="Helvetica Neue"/>
                <a:sym typeface="Helvetica Neue"/>
              </a:rPr>
              <a:t>The analysis of genetic variants on proteins in 3D is biologically more insightful since the protein structure might reveal functional information.</a:t>
            </a:r>
            <a:br>
              <a:rPr lang="es">
                <a:solidFill>
                  <a:srgbClr val="434343"/>
                </a:solidFill>
                <a:latin typeface="Helvetica Neue"/>
                <a:ea typeface="Helvetica Neue"/>
                <a:cs typeface="Helvetica Neue"/>
                <a:sym typeface="Helvetica Neue"/>
              </a:rPr>
            </a:br>
            <a:endParaRPr>
              <a:solidFill>
                <a:srgbClr val="434343"/>
              </a:solidFill>
              <a:latin typeface="Helvetica Neue"/>
              <a:ea typeface="Helvetica Neue"/>
              <a:cs typeface="Helvetica Neue"/>
              <a:sym typeface="Helvetica Neue"/>
            </a:endParaRPr>
          </a:p>
          <a:p>
            <a:pPr indent="0" lvl="0" marL="0" rtl="0" algn="l">
              <a:spcBef>
                <a:spcPts val="1200"/>
              </a:spcBef>
              <a:spcAft>
                <a:spcPts val="1200"/>
              </a:spcAft>
              <a:buNone/>
            </a:pPr>
            <a:r>
              <a:rPr lang="es">
                <a:solidFill>
                  <a:srgbClr val="434343"/>
                </a:solidFill>
                <a:latin typeface="Helvetica Neue"/>
                <a:ea typeface="Helvetica Neue"/>
                <a:cs typeface="Helvetica Neue"/>
                <a:sym typeface="Helvetica Neue"/>
              </a:rPr>
              <a:t> </a:t>
            </a:r>
            <a:endParaRPr>
              <a:solidFill>
                <a:srgbClr val="434343"/>
              </a:solidFill>
              <a:latin typeface="Helvetica Neue"/>
              <a:ea typeface="Helvetica Neue"/>
              <a:cs typeface="Helvetica Neue"/>
              <a:sym typeface="Helvetica Neue"/>
            </a:endParaRPr>
          </a:p>
        </p:txBody>
      </p:sp>
      <p:pic>
        <p:nvPicPr>
          <p:cNvPr id="89" name="Google Shape;89;p18"/>
          <p:cNvPicPr preferRelativeResize="0"/>
          <p:nvPr/>
        </p:nvPicPr>
        <p:blipFill>
          <a:blip r:embed="rId3">
            <a:alphaModFix/>
          </a:blip>
          <a:stretch>
            <a:fillRect/>
          </a:stretch>
        </p:blipFill>
        <p:spPr>
          <a:xfrm>
            <a:off x="3895725" y="2654663"/>
            <a:ext cx="4142575" cy="1707425"/>
          </a:xfrm>
          <a:prstGeom prst="rect">
            <a:avLst/>
          </a:prstGeom>
          <a:noFill/>
          <a:ln>
            <a:noFill/>
          </a:ln>
        </p:spPr>
      </p:pic>
      <p:sp>
        <p:nvSpPr>
          <p:cNvPr id="90" name="Google Shape;90;p18"/>
          <p:cNvSpPr txBox="1"/>
          <p:nvPr>
            <p:ph idx="1" type="body"/>
          </p:nvPr>
        </p:nvSpPr>
        <p:spPr>
          <a:xfrm>
            <a:off x="311700" y="2107400"/>
            <a:ext cx="8520600" cy="2555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434343"/>
              </a:buClr>
              <a:buSzPts val="1800"/>
              <a:buFont typeface="Open Sans"/>
              <a:buChar char="●"/>
            </a:pPr>
            <a:r>
              <a:rPr lang="es">
                <a:solidFill>
                  <a:srgbClr val="434343"/>
                </a:solidFill>
                <a:latin typeface="Helvetica Neue"/>
                <a:ea typeface="Helvetica Neue"/>
                <a:cs typeface="Helvetica Neue"/>
                <a:sym typeface="Helvetica Neue"/>
              </a:rPr>
              <a:t>“Variable residues cluster in 3D and 81% lie close to functional sites, </a:t>
            </a:r>
            <a:r>
              <a:rPr b="1" lang="es">
                <a:solidFill>
                  <a:srgbClr val="434343"/>
                </a:solidFill>
                <a:latin typeface="Helvetica Neue"/>
                <a:ea typeface="Helvetica Neue"/>
                <a:cs typeface="Helvetica Neue"/>
                <a:sym typeface="Helvetica Neue"/>
              </a:rPr>
              <a:t>interfaces particularly</a:t>
            </a:r>
            <a:r>
              <a:rPr lang="es">
                <a:solidFill>
                  <a:srgbClr val="434343"/>
                </a:solidFill>
                <a:latin typeface="Helvetica Neue"/>
                <a:ea typeface="Helvetica Neue"/>
                <a:cs typeface="Helvetica Neue"/>
                <a:sym typeface="Helvetica Neue"/>
              </a:rPr>
              <a:t> “</a:t>
            </a:r>
            <a:endParaRPr>
              <a:solidFill>
                <a:srgbClr val="434343"/>
              </a:solidFill>
              <a:latin typeface="Helvetica Neue"/>
              <a:ea typeface="Helvetica Neue"/>
              <a:cs typeface="Helvetica Neue"/>
              <a:sym typeface="Helvetica Neue"/>
            </a:endParaRPr>
          </a:p>
          <a:p>
            <a:pPr indent="0" lvl="0" marL="0" rtl="0" algn="l">
              <a:spcBef>
                <a:spcPts val="1200"/>
              </a:spcBef>
              <a:spcAft>
                <a:spcPts val="0"/>
              </a:spcAft>
              <a:buNone/>
            </a:pPr>
            <a:r>
              <a:t/>
            </a:r>
            <a:endParaRPr>
              <a:solidFill>
                <a:srgbClr val="434343"/>
              </a:solidFill>
              <a:latin typeface="Helvetica Neue"/>
              <a:ea typeface="Helvetica Neue"/>
              <a:cs typeface="Helvetica Neue"/>
              <a:sym typeface="Helvetica Neue"/>
            </a:endParaRPr>
          </a:p>
          <a:p>
            <a:pPr indent="0" lvl="0" marL="0" rtl="0" algn="l">
              <a:spcBef>
                <a:spcPts val="1200"/>
              </a:spcBef>
              <a:spcAft>
                <a:spcPts val="1200"/>
              </a:spcAft>
              <a:buNone/>
            </a:pPr>
            <a:r>
              <a:rPr lang="es">
                <a:solidFill>
                  <a:srgbClr val="434343"/>
                </a:solidFill>
                <a:latin typeface="Helvetica Neue"/>
                <a:ea typeface="Helvetica Neue"/>
                <a:cs typeface="Helvetica Neue"/>
                <a:sym typeface="Helvetica Neue"/>
              </a:rPr>
              <a:t> </a:t>
            </a:r>
            <a:endParaRPr>
              <a:solidFill>
                <a:srgbClr val="434343"/>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5"/>
          <p:cNvPicPr preferRelativeResize="0"/>
          <p:nvPr/>
        </p:nvPicPr>
        <p:blipFill rotWithShape="1">
          <a:blip r:embed="rId3">
            <a:alphaModFix/>
          </a:blip>
          <a:srcRect b="27682" l="0" r="62101" t="28673"/>
          <a:stretch/>
        </p:blipFill>
        <p:spPr>
          <a:xfrm>
            <a:off x="720313" y="2277825"/>
            <a:ext cx="2593898" cy="2111851"/>
          </a:xfrm>
          <a:prstGeom prst="rect">
            <a:avLst/>
          </a:prstGeom>
          <a:noFill/>
          <a:ln>
            <a:noFill/>
          </a:ln>
        </p:spPr>
      </p:pic>
      <p:pic>
        <p:nvPicPr>
          <p:cNvPr id="375" name="Google Shape;375;p45"/>
          <p:cNvPicPr preferRelativeResize="0"/>
          <p:nvPr/>
        </p:nvPicPr>
        <p:blipFill>
          <a:blip r:embed="rId4">
            <a:alphaModFix/>
          </a:blip>
          <a:stretch>
            <a:fillRect/>
          </a:stretch>
        </p:blipFill>
        <p:spPr>
          <a:xfrm flipH="1">
            <a:off x="2068512" y="2636400"/>
            <a:ext cx="448100" cy="357700"/>
          </a:xfrm>
          <a:prstGeom prst="rect">
            <a:avLst/>
          </a:prstGeom>
          <a:noFill/>
          <a:ln>
            <a:noFill/>
          </a:ln>
        </p:spPr>
      </p:pic>
      <p:pic>
        <p:nvPicPr>
          <p:cNvPr id="376" name="Google Shape;376;p45"/>
          <p:cNvPicPr preferRelativeResize="0"/>
          <p:nvPr/>
        </p:nvPicPr>
        <p:blipFill rotWithShape="1">
          <a:blip r:embed="rId3">
            <a:alphaModFix/>
          </a:blip>
          <a:srcRect b="44587" l="26670" r="0" t="28672"/>
          <a:stretch/>
        </p:blipFill>
        <p:spPr>
          <a:xfrm>
            <a:off x="3404787" y="2277825"/>
            <a:ext cx="5018902" cy="1293899"/>
          </a:xfrm>
          <a:prstGeom prst="rect">
            <a:avLst/>
          </a:prstGeom>
          <a:noFill/>
          <a:ln>
            <a:noFill/>
          </a:ln>
        </p:spPr>
      </p:pic>
      <p:sp>
        <p:nvSpPr>
          <p:cNvPr id="377" name="Google Shape;377;p45"/>
          <p:cNvSpPr/>
          <p:nvPr/>
        </p:nvSpPr>
        <p:spPr>
          <a:xfrm>
            <a:off x="2558025" y="2277825"/>
            <a:ext cx="791400" cy="94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
          <p:cNvSpPr/>
          <p:nvPr/>
        </p:nvSpPr>
        <p:spPr>
          <a:xfrm>
            <a:off x="3349425" y="3222225"/>
            <a:ext cx="791400" cy="94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45"/>
          <p:cNvCxnSpPr>
            <a:stCxn id="377" idx="1"/>
          </p:cNvCxnSpPr>
          <p:nvPr/>
        </p:nvCxnSpPr>
        <p:spPr>
          <a:xfrm>
            <a:off x="2558025" y="2750025"/>
            <a:ext cx="791400" cy="0"/>
          </a:xfrm>
          <a:prstGeom prst="straightConnector1">
            <a:avLst/>
          </a:prstGeom>
          <a:noFill/>
          <a:ln cap="flat" cmpd="sng" w="19050">
            <a:solidFill>
              <a:srgbClr val="CC0000"/>
            </a:solidFill>
            <a:prstDash val="dash"/>
            <a:round/>
            <a:headEnd len="med" w="med" type="oval"/>
            <a:tailEnd len="med" w="med" type="oval"/>
          </a:ln>
        </p:spPr>
      </p:cxnSp>
      <p:sp>
        <p:nvSpPr>
          <p:cNvPr id="380" name="Google Shape;380;p45"/>
          <p:cNvSpPr txBox="1"/>
          <p:nvPr/>
        </p:nvSpPr>
        <p:spPr>
          <a:xfrm>
            <a:off x="2716200" y="2444950"/>
            <a:ext cx="489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400"/>
              <a:t>2m</a:t>
            </a:r>
            <a:endParaRPr sz="1400"/>
          </a:p>
        </p:txBody>
      </p:sp>
      <p:sp>
        <p:nvSpPr>
          <p:cNvPr id="381" name="Google Shape;381;p45"/>
          <p:cNvSpPr txBox="1"/>
          <p:nvPr/>
        </p:nvSpPr>
        <p:spPr>
          <a:xfrm>
            <a:off x="1443450" y="715950"/>
            <a:ext cx="6257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5000">
                <a:latin typeface="Calligraffitti"/>
                <a:ea typeface="Calligraffitti"/>
                <a:cs typeface="Calligraffitti"/>
                <a:sym typeface="Calligraffitti"/>
              </a:rPr>
              <a:t>Thank you! Questions?</a:t>
            </a:r>
            <a:endParaRPr b="1" sz="5000">
              <a:latin typeface="Calligraffitti"/>
              <a:ea typeface="Calligraffitti"/>
              <a:cs typeface="Calligraffitti"/>
              <a:sym typeface="Calligraffitt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Helvetica Neue"/>
                <a:ea typeface="Helvetica Neue"/>
                <a:cs typeface="Helvetica Neue"/>
                <a:sym typeface="Helvetica Neue"/>
              </a:rPr>
              <a:t>Previous work</a:t>
            </a:r>
            <a:endParaRPr>
              <a:latin typeface="Helvetica Neue"/>
              <a:ea typeface="Helvetica Neue"/>
              <a:cs typeface="Helvetica Neue"/>
              <a:sym typeface="Helvetica Neue"/>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2153450" y="1689775"/>
            <a:ext cx="5789600" cy="1594950"/>
          </a:xfrm>
          <a:prstGeom prst="rect">
            <a:avLst/>
          </a:prstGeom>
          <a:noFill/>
          <a:ln>
            <a:noFill/>
          </a:ln>
        </p:spPr>
      </p:pic>
      <p:pic>
        <p:nvPicPr>
          <p:cNvPr id="98" name="Google Shape;98;p19"/>
          <p:cNvPicPr preferRelativeResize="0"/>
          <p:nvPr/>
        </p:nvPicPr>
        <p:blipFill>
          <a:blip r:embed="rId4">
            <a:alphaModFix/>
          </a:blip>
          <a:stretch>
            <a:fillRect/>
          </a:stretch>
        </p:blipFill>
        <p:spPr>
          <a:xfrm>
            <a:off x="576250" y="3386138"/>
            <a:ext cx="7991475" cy="1419225"/>
          </a:xfrm>
          <a:prstGeom prst="rect">
            <a:avLst/>
          </a:prstGeom>
          <a:noFill/>
          <a:ln>
            <a:noFill/>
          </a:ln>
        </p:spPr>
      </p:pic>
      <p:pic>
        <p:nvPicPr>
          <p:cNvPr id="99" name="Google Shape;99;p19"/>
          <p:cNvPicPr preferRelativeResize="0"/>
          <p:nvPr/>
        </p:nvPicPr>
        <p:blipFill>
          <a:blip r:embed="rId5">
            <a:alphaModFix/>
          </a:blip>
          <a:stretch>
            <a:fillRect/>
          </a:stretch>
        </p:blipFill>
        <p:spPr>
          <a:xfrm>
            <a:off x="3791750" y="68975"/>
            <a:ext cx="4970450" cy="151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nvSpPr>
        <p:spPr>
          <a:xfrm>
            <a:off x="6239975" y="4272625"/>
            <a:ext cx="2904000" cy="413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s" sz="1000"/>
              <a:t>Porta-Pardo et. al., Nat. Methods, 2017</a:t>
            </a:r>
            <a:endParaRPr sz="1000"/>
          </a:p>
        </p:txBody>
      </p:sp>
      <p:pic>
        <p:nvPicPr>
          <p:cNvPr id="105" name="Google Shape;105;p20"/>
          <p:cNvPicPr preferRelativeResize="0"/>
          <p:nvPr/>
        </p:nvPicPr>
        <p:blipFill>
          <a:blip r:embed="rId3">
            <a:alphaModFix/>
          </a:blip>
          <a:stretch>
            <a:fillRect/>
          </a:stretch>
        </p:blipFill>
        <p:spPr>
          <a:xfrm>
            <a:off x="381013" y="461900"/>
            <a:ext cx="5935173" cy="3842424"/>
          </a:xfrm>
          <a:prstGeom prst="rect">
            <a:avLst/>
          </a:prstGeom>
          <a:noFill/>
          <a:ln>
            <a:noFill/>
          </a:ln>
        </p:spPr>
      </p:pic>
      <p:sp>
        <p:nvSpPr>
          <p:cNvPr id="106" name="Google Shape;106;p20"/>
          <p:cNvSpPr txBox="1"/>
          <p:nvPr/>
        </p:nvSpPr>
        <p:spPr>
          <a:xfrm>
            <a:off x="6441825" y="1072900"/>
            <a:ext cx="2541900" cy="24666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latin typeface="Helvetica Neue"/>
                <a:ea typeface="Helvetica Neue"/>
                <a:cs typeface="Helvetica Neue"/>
                <a:sym typeface="Helvetica Neue"/>
              </a:rPr>
              <a:t>Glioblastoma tumors have different EGFR phosphorylation levels depending on the location of the somatic mutations in the protein structure</a:t>
            </a:r>
            <a:endParaRPr sz="18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Imagen que contiene texto, mapa&#10;&#10;Descripción generada con confianza muy alta" id="111" name="Google Shape;111;p21"/>
          <p:cNvPicPr preferRelativeResize="0"/>
          <p:nvPr/>
        </p:nvPicPr>
        <p:blipFill rotWithShape="1">
          <a:blip r:embed="rId3">
            <a:alphaModFix/>
          </a:blip>
          <a:srcRect b="0" l="0" r="0" t="0"/>
          <a:stretch/>
        </p:blipFill>
        <p:spPr>
          <a:xfrm>
            <a:off x="5291818" y="903514"/>
            <a:ext cx="3350078" cy="3336473"/>
          </a:xfrm>
          <a:prstGeom prst="rect">
            <a:avLst/>
          </a:prstGeom>
          <a:noFill/>
          <a:ln>
            <a:noFill/>
          </a:ln>
        </p:spPr>
      </p:pic>
      <p:sp>
        <p:nvSpPr>
          <p:cNvPr id="112" name="Google Shape;112;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Helvetica Neue"/>
                <a:ea typeface="Helvetica Neue"/>
                <a:cs typeface="Helvetica Neue"/>
                <a:sym typeface="Helvetica Neue"/>
              </a:rPr>
              <a:t>Use case: EP300</a:t>
            </a:r>
            <a:endParaRPr sz="3300">
              <a:solidFill>
                <a:schemeClr val="dk1"/>
              </a:solidFill>
              <a:latin typeface="Helvetica Neue"/>
              <a:ea typeface="Helvetica Neue"/>
              <a:cs typeface="Helvetica Neue"/>
              <a:sym typeface="Helvetica Neue"/>
            </a:endParaRPr>
          </a:p>
        </p:txBody>
      </p:sp>
      <p:pic>
        <p:nvPicPr>
          <p:cNvPr id="113" name="Google Shape;113;p21"/>
          <p:cNvPicPr preferRelativeResize="0"/>
          <p:nvPr/>
        </p:nvPicPr>
        <p:blipFill rotWithShape="1">
          <a:blip r:embed="rId4">
            <a:alphaModFix/>
          </a:blip>
          <a:srcRect b="0" l="0" r="0" t="0"/>
          <a:stretch/>
        </p:blipFill>
        <p:spPr>
          <a:xfrm>
            <a:off x="624569" y="1301935"/>
            <a:ext cx="3948794" cy="2532828"/>
          </a:xfrm>
          <a:prstGeom prst="rect">
            <a:avLst/>
          </a:prstGeom>
          <a:noFill/>
          <a:ln>
            <a:noFill/>
          </a:ln>
        </p:spPr>
      </p:pic>
      <p:sp>
        <p:nvSpPr>
          <p:cNvPr id="114" name="Google Shape;114;p21"/>
          <p:cNvSpPr txBox="1"/>
          <p:nvPr/>
        </p:nvSpPr>
        <p:spPr>
          <a:xfrm>
            <a:off x="607040" y="4031016"/>
            <a:ext cx="39840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Zn binding site of EP300 (PDB code: 6GYR)</a:t>
            </a:r>
            <a:endParaRPr sz="1100"/>
          </a:p>
          <a:p>
            <a:pPr indent="0" lvl="0" marL="0" marR="0" rtl="0" algn="l">
              <a:spcBef>
                <a:spcPts val="0"/>
              </a:spcBef>
              <a:spcAft>
                <a:spcPts val="0"/>
              </a:spcAft>
              <a:buNone/>
            </a:pPr>
            <a:r>
              <a:rPr lang="es" sz="1400">
                <a:solidFill>
                  <a:srgbClr val="548135"/>
                </a:solidFill>
                <a:latin typeface="Calibri"/>
                <a:ea typeface="Calibri"/>
                <a:cs typeface="Calibri"/>
                <a:sym typeface="Calibri"/>
              </a:rPr>
              <a:t>Green</a:t>
            </a:r>
            <a:r>
              <a:rPr lang="es" sz="1400">
                <a:solidFill>
                  <a:schemeClr val="dk1"/>
                </a:solidFill>
                <a:latin typeface="Calibri"/>
                <a:ea typeface="Calibri"/>
                <a:cs typeface="Calibri"/>
                <a:sym typeface="Calibri"/>
              </a:rPr>
              <a:t>: residues of interface with Zn</a:t>
            </a:r>
            <a:endParaRPr sz="1400">
              <a:solidFill>
                <a:schemeClr val="dk1"/>
              </a:solidFill>
              <a:latin typeface="Calibri"/>
              <a:ea typeface="Calibri"/>
              <a:cs typeface="Calibri"/>
              <a:sym typeface="Calibri"/>
            </a:endParaRPr>
          </a:p>
        </p:txBody>
      </p:sp>
      <p:sp>
        <p:nvSpPr>
          <p:cNvPr id="115" name="Google Shape;115;p21"/>
          <p:cNvSpPr txBox="1"/>
          <p:nvPr/>
        </p:nvSpPr>
        <p:spPr>
          <a:xfrm>
            <a:off x="751238" y="1038675"/>
            <a:ext cx="261600" cy="242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s" sz="2300">
                <a:latin typeface="Calibri"/>
                <a:ea typeface="Calibri"/>
                <a:cs typeface="Calibri"/>
                <a:sym typeface="Calibri"/>
              </a:rPr>
              <a:t>A</a:t>
            </a:r>
            <a:endParaRPr sz="2600">
              <a:latin typeface="Calibri"/>
              <a:ea typeface="Calibri"/>
              <a:cs typeface="Calibri"/>
              <a:sym typeface="Calibri"/>
            </a:endParaRPr>
          </a:p>
        </p:txBody>
      </p:sp>
      <p:sp>
        <p:nvSpPr>
          <p:cNvPr id="116" name="Google Shape;116;p21"/>
          <p:cNvSpPr txBox="1"/>
          <p:nvPr/>
        </p:nvSpPr>
        <p:spPr>
          <a:xfrm>
            <a:off x="5291813" y="1017731"/>
            <a:ext cx="261600" cy="242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s" sz="2300">
                <a:latin typeface="Calibri"/>
                <a:ea typeface="Calibri"/>
                <a:cs typeface="Calibri"/>
                <a:sym typeface="Calibri"/>
              </a:rPr>
              <a:t>B</a:t>
            </a:r>
            <a:endParaRPr sz="23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Imagen que contiene texto, mapa&#10;&#10;Descripción generada con confianza muy alta" id="121" name="Google Shape;121;p22"/>
          <p:cNvPicPr preferRelativeResize="0"/>
          <p:nvPr/>
        </p:nvPicPr>
        <p:blipFill rotWithShape="1">
          <a:blip r:embed="rId3">
            <a:alphaModFix/>
          </a:blip>
          <a:srcRect b="0" l="0" r="0" t="0"/>
          <a:stretch/>
        </p:blipFill>
        <p:spPr>
          <a:xfrm>
            <a:off x="5291818" y="903514"/>
            <a:ext cx="3350078" cy="3336473"/>
          </a:xfrm>
          <a:prstGeom prst="rect">
            <a:avLst/>
          </a:prstGeom>
          <a:noFill/>
          <a:ln>
            <a:noFill/>
          </a:ln>
        </p:spPr>
      </p:pic>
      <p:sp>
        <p:nvSpPr>
          <p:cNvPr id="122" name="Google Shape;122;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Helvetica Neue"/>
                <a:ea typeface="Helvetica Neue"/>
                <a:cs typeface="Helvetica Neue"/>
                <a:sym typeface="Helvetica Neue"/>
              </a:rPr>
              <a:t>Use case: EP300</a:t>
            </a:r>
            <a:endParaRPr sz="3300">
              <a:solidFill>
                <a:schemeClr val="dk1"/>
              </a:solidFill>
              <a:latin typeface="Helvetica Neue"/>
              <a:ea typeface="Helvetica Neue"/>
              <a:cs typeface="Helvetica Neue"/>
              <a:sym typeface="Helvetica Neue"/>
            </a:endParaRPr>
          </a:p>
        </p:txBody>
      </p:sp>
      <p:grpSp>
        <p:nvGrpSpPr>
          <p:cNvPr id="123" name="Google Shape;123;p22"/>
          <p:cNvGrpSpPr/>
          <p:nvPr/>
        </p:nvGrpSpPr>
        <p:grpSpPr>
          <a:xfrm>
            <a:off x="4642659" y="1810929"/>
            <a:ext cx="2320962" cy="2862999"/>
            <a:chOff x="4928805" y="2653679"/>
            <a:chExt cx="3242926" cy="3976940"/>
          </a:xfrm>
        </p:grpSpPr>
        <p:sp>
          <p:nvSpPr>
            <p:cNvPr id="124" name="Google Shape;124;p22"/>
            <p:cNvSpPr/>
            <p:nvPr/>
          </p:nvSpPr>
          <p:spPr>
            <a:xfrm>
              <a:off x="7368031" y="2653679"/>
              <a:ext cx="803700" cy="730800"/>
            </a:xfrm>
            <a:prstGeom prst="ellipse">
              <a:avLst/>
            </a:prstGeom>
            <a:noFill/>
            <a:ln cap="flat" cmpd="sng" w="28575">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cxnSp>
          <p:nvCxnSpPr>
            <p:cNvPr id="125" name="Google Shape;125;p22"/>
            <p:cNvCxnSpPr/>
            <p:nvPr/>
          </p:nvCxnSpPr>
          <p:spPr>
            <a:xfrm flipH="1">
              <a:off x="6149247" y="3409091"/>
              <a:ext cx="1377900" cy="2586000"/>
            </a:xfrm>
            <a:prstGeom prst="straightConnector1">
              <a:avLst/>
            </a:prstGeom>
            <a:noFill/>
            <a:ln cap="flat" cmpd="sng" w="9525">
              <a:solidFill>
                <a:srgbClr val="C00000"/>
              </a:solidFill>
              <a:prstDash val="solid"/>
              <a:miter lim="800000"/>
              <a:headEnd len="sm" w="sm" type="none"/>
              <a:tailEnd len="med" w="med" type="triangle"/>
            </a:ln>
          </p:spPr>
        </p:cxnSp>
        <p:sp>
          <p:nvSpPr>
            <p:cNvPr id="126" name="Google Shape;126;p22"/>
            <p:cNvSpPr txBox="1"/>
            <p:nvPr/>
          </p:nvSpPr>
          <p:spPr>
            <a:xfrm>
              <a:off x="4928805" y="5984419"/>
              <a:ext cx="2743200" cy="6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s" sz="1400">
                  <a:solidFill>
                    <a:schemeClr val="dk1"/>
                  </a:solidFill>
                  <a:latin typeface="Calibri"/>
                  <a:ea typeface="Calibri"/>
                  <a:cs typeface="Calibri"/>
                  <a:sym typeface="Calibri"/>
                </a:rPr>
                <a:t>Most extreme cases were examined individually</a:t>
              </a:r>
              <a:endParaRPr sz="1100"/>
            </a:p>
          </p:txBody>
        </p:sp>
      </p:grpSp>
      <p:sp>
        <p:nvSpPr>
          <p:cNvPr id="127" name="Google Shape;127;p22"/>
          <p:cNvSpPr/>
          <p:nvPr/>
        </p:nvSpPr>
        <p:spPr>
          <a:xfrm>
            <a:off x="507547" y="1711778"/>
            <a:ext cx="3653400" cy="1803000"/>
          </a:xfrm>
          <a:prstGeom prst="roundRect">
            <a:avLst>
              <a:gd fmla="val 16667" name="adj"/>
            </a:avLst>
          </a:prstGeom>
          <a:solidFill>
            <a:schemeClr val="lt2"/>
          </a:solidFill>
          <a:ln cap="flat" cmpd="sng" w="285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s" sz="1400">
                <a:solidFill>
                  <a:schemeClr val="dk1"/>
                </a:solidFill>
                <a:latin typeface="Arial"/>
                <a:ea typeface="Arial"/>
                <a:cs typeface="Arial"/>
                <a:sym typeface="Arial"/>
              </a:rPr>
              <a:t>The location of cancer somatic mutations on proteins in 3D allows the discrimination of different degrees of immunological responses in  tumors.</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pic>
        <p:nvPicPr>
          <p:cNvPr descr="Una captura de pantalla de un celular con letras&#10;&#10;Descripción generada con confianza alta" id="132" name="Google Shape;132;p23"/>
          <p:cNvPicPr preferRelativeResize="0"/>
          <p:nvPr/>
        </p:nvPicPr>
        <p:blipFill rotWithShape="1">
          <a:blip r:embed="rId3">
            <a:alphaModFix/>
          </a:blip>
          <a:srcRect b="0" l="0" r="0" t="0"/>
          <a:stretch/>
        </p:blipFill>
        <p:spPr>
          <a:xfrm>
            <a:off x="1560590" y="1369219"/>
            <a:ext cx="6015675" cy="3263504"/>
          </a:xfrm>
          <a:prstGeom prst="rect">
            <a:avLst/>
          </a:prstGeom>
          <a:noFill/>
          <a:ln>
            <a:noFill/>
          </a:ln>
        </p:spPr>
      </p:pic>
      <p:pic>
        <p:nvPicPr>
          <p:cNvPr descr="Imagen que contiene tabla&#10;&#10;Descripción generada con confianza muy alta" id="133" name="Google Shape;133;p23"/>
          <p:cNvPicPr preferRelativeResize="0"/>
          <p:nvPr/>
        </p:nvPicPr>
        <p:blipFill rotWithShape="1">
          <a:blip r:embed="rId4">
            <a:alphaModFix/>
          </a:blip>
          <a:srcRect b="0" l="23746" r="9586" t="0"/>
          <a:stretch/>
        </p:blipFill>
        <p:spPr>
          <a:xfrm>
            <a:off x="4798136" y="421333"/>
            <a:ext cx="3566545" cy="2970365"/>
          </a:xfrm>
          <a:prstGeom prst="rect">
            <a:avLst/>
          </a:prstGeom>
          <a:noFill/>
          <a:ln>
            <a:noFill/>
          </a:ln>
        </p:spPr>
      </p:pic>
      <p:sp>
        <p:nvSpPr>
          <p:cNvPr id="134" name="Google Shape;134;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Helvetica Neue"/>
                <a:ea typeface="Helvetica Neue"/>
                <a:cs typeface="Helvetica Neue"/>
                <a:sym typeface="Helvetica Neue"/>
              </a:rPr>
              <a:t>Use case: EP300</a:t>
            </a:r>
            <a:endParaRPr sz="33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descr="Captura de pantalla de un celular con letras&#10;&#10;Descripción generada con confianza alta" id="139" name="Google Shape;139;p24"/>
          <p:cNvPicPr preferRelativeResize="0"/>
          <p:nvPr/>
        </p:nvPicPr>
        <p:blipFill rotWithShape="1">
          <a:blip r:embed="rId3">
            <a:alphaModFix/>
          </a:blip>
          <a:srcRect b="0" l="0" r="0" t="0"/>
          <a:stretch/>
        </p:blipFill>
        <p:spPr>
          <a:xfrm>
            <a:off x="942312" y="1369219"/>
            <a:ext cx="7252232" cy="3263504"/>
          </a:xfrm>
          <a:prstGeom prst="rect">
            <a:avLst/>
          </a:prstGeom>
          <a:noFill/>
          <a:ln>
            <a:noFill/>
          </a:ln>
        </p:spPr>
      </p:pic>
      <p:sp>
        <p:nvSpPr>
          <p:cNvPr id="140" name="Google Shape;140;p2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800"/>
              <a:buFont typeface="Arial"/>
              <a:buNone/>
            </a:pPr>
            <a:r>
              <a:rPr lang="es" sz="3300">
                <a:solidFill>
                  <a:schemeClr val="dk1"/>
                </a:solidFill>
                <a:latin typeface="Arial"/>
                <a:ea typeface="Arial"/>
                <a:cs typeface="Arial"/>
                <a:sym typeface="Arial"/>
              </a:rPr>
              <a:t>Use case: EP300</a:t>
            </a:r>
            <a:endParaRPr sz="33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